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Abril Fatface"/>
      <p:regular r:id="rId38"/>
    </p:embeddedFont>
    <p:embeddedFont>
      <p:font typeface="Fira Sans"/>
      <p:regular r:id="rId39"/>
      <p:bold r:id="rId40"/>
      <p:italic r:id="rId41"/>
      <p:boldItalic r:id="rId42"/>
    </p:embeddedFont>
    <p:embeddedFont>
      <p:font typeface="Merriweather Black"/>
      <p:bold r:id="rId43"/>
      <p:boldItalic r:id="rId44"/>
    </p:embeddedFont>
    <p:embeddedFont>
      <p:font typeface="Merriweather"/>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gEB4onoRjYUVN9fMuH5OLHWE5D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1D75B1-5065-4E79-9913-5DB2A17C3443}">
  <a:tblStyle styleId="{101D75B1-5065-4E79-9913-5DB2A17C34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bold.fntdata"/><Relationship Id="rId42" Type="http://schemas.openxmlformats.org/officeDocument/2006/relationships/font" Target="fonts/FiraSans-boldItalic.fntdata"/><Relationship Id="rId41" Type="http://schemas.openxmlformats.org/officeDocument/2006/relationships/font" Target="fonts/FiraSans-italic.fntdata"/><Relationship Id="rId44" Type="http://schemas.openxmlformats.org/officeDocument/2006/relationships/font" Target="fonts/MerriweatherBlack-boldItalic.fntdata"/><Relationship Id="rId43" Type="http://schemas.openxmlformats.org/officeDocument/2006/relationships/font" Target="fonts/MerriweatherBlack-bold.fntdata"/><Relationship Id="rId46" Type="http://schemas.openxmlformats.org/officeDocument/2006/relationships/font" Target="fonts/Merriweather-bold.fntdata"/><Relationship Id="rId45"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boldItalic.fntdata"/><Relationship Id="rId47" Type="http://schemas.openxmlformats.org/officeDocument/2006/relationships/font" Target="fonts/Merriweather-italic.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FiraSans-regular.fntdata"/><Relationship Id="rId38" Type="http://schemas.openxmlformats.org/officeDocument/2006/relationships/font" Target="fonts/AbrilFatfac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g26adb774e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 name="Google Shape;21;g26adb774e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ca172cc8b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6ca172cc8b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ba9fde4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ba9fde4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ba9fde460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cba9fde460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bd2b9ec5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cbd2b9ec5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baa0e819f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cbaa0e819f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11b43ab1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c11b43ab1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ba9fde4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ba9fde4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ba9fde46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ba9fde46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ba9fde46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ba9fde46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ba9fde460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ba9fde460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26ca172cc8b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 name="Google Shape;33;g26ca172cc8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ba9fde460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ba9fde46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cba9fde46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cba9fde46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ba9fde460_4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cba9fde460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ba9fde460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ba9fde460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baa0e81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baa0e81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ba9fde460_4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ba9fde460_4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ba9fde460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cba9fde460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baa0e81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baa0e81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cba9fde460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cba9fde460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ba9fde460_4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ba9fde460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 name="Google Shape;4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cba9fde460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cba9fde460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baa0e819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baa0e81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ba9fde460_4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ba9fde460_4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ca172cc8b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26ca172cc8b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ca172cc8b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g26ca172cc8b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11b43ab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11b43ab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ca172cc8b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6ca172cc8b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ba9fde460_5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cba9fde460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baa0e819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cbaa0e819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11"/>
          <p:cNvSpPr txBox="1"/>
          <p:nvPr>
            <p:ph type="ctrTitle"/>
          </p:nvPr>
        </p:nvSpPr>
        <p:spPr>
          <a:xfrm>
            <a:off x="1956756" y="1139838"/>
            <a:ext cx="5230500" cy="241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11"/>
          <p:cNvSpPr txBox="1"/>
          <p:nvPr>
            <p:ph idx="1" type="subTitle"/>
          </p:nvPr>
        </p:nvSpPr>
        <p:spPr>
          <a:xfrm>
            <a:off x="1956750" y="3558149"/>
            <a:ext cx="5230500" cy="4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2"/>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a:lvl1pPr>
            <a:lvl2pPr lvl="1" algn="ctr">
              <a:lnSpc>
                <a:spcPct val="100000"/>
              </a:lnSpc>
              <a:spcBef>
                <a:spcPts val="0"/>
              </a:spcBef>
              <a:spcAft>
                <a:spcPts val="0"/>
              </a:spcAft>
              <a:buSzPts val="3200"/>
              <a:buNone/>
              <a:defRPr/>
            </a:lvl2pPr>
            <a:lvl3pPr lvl="2" algn="ctr">
              <a:lnSpc>
                <a:spcPct val="100000"/>
              </a:lnSpc>
              <a:spcBef>
                <a:spcPts val="0"/>
              </a:spcBef>
              <a:spcAft>
                <a:spcPts val="0"/>
              </a:spcAft>
              <a:buSzPts val="3200"/>
              <a:buNone/>
              <a:defRPr/>
            </a:lvl3pPr>
            <a:lvl4pPr lvl="3" algn="ctr">
              <a:lnSpc>
                <a:spcPct val="100000"/>
              </a:lnSpc>
              <a:spcBef>
                <a:spcPts val="0"/>
              </a:spcBef>
              <a:spcAft>
                <a:spcPts val="0"/>
              </a:spcAft>
              <a:buSzPts val="3200"/>
              <a:buNone/>
              <a:defRPr/>
            </a:lvl4pPr>
            <a:lvl5pPr lvl="4" algn="ctr">
              <a:lnSpc>
                <a:spcPct val="100000"/>
              </a:lnSpc>
              <a:spcBef>
                <a:spcPts val="0"/>
              </a:spcBef>
              <a:spcAft>
                <a:spcPts val="0"/>
              </a:spcAft>
              <a:buSzPts val="3200"/>
              <a:buNone/>
              <a:defRPr/>
            </a:lvl5pPr>
            <a:lvl6pPr lvl="5" algn="ctr">
              <a:lnSpc>
                <a:spcPct val="100000"/>
              </a:lnSpc>
              <a:spcBef>
                <a:spcPts val="0"/>
              </a:spcBef>
              <a:spcAft>
                <a:spcPts val="0"/>
              </a:spcAft>
              <a:buSzPts val="3200"/>
              <a:buNone/>
              <a:defRPr/>
            </a:lvl6pPr>
            <a:lvl7pPr lvl="6" algn="ctr">
              <a:lnSpc>
                <a:spcPct val="100000"/>
              </a:lnSpc>
              <a:spcBef>
                <a:spcPts val="0"/>
              </a:spcBef>
              <a:spcAft>
                <a:spcPts val="0"/>
              </a:spcAft>
              <a:buSzPts val="3200"/>
              <a:buNone/>
              <a:defRPr/>
            </a:lvl7pPr>
            <a:lvl8pPr lvl="7" algn="ctr">
              <a:lnSpc>
                <a:spcPct val="100000"/>
              </a:lnSpc>
              <a:spcBef>
                <a:spcPts val="0"/>
              </a:spcBef>
              <a:spcAft>
                <a:spcPts val="0"/>
              </a:spcAft>
              <a:buSzPts val="3200"/>
              <a:buNone/>
              <a:defRPr/>
            </a:lvl8pPr>
            <a:lvl9pPr lvl="8" algn="ctr">
              <a:lnSpc>
                <a:spcPct val="100000"/>
              </a:lnSpc>
              <a:spcBef>
                <a:spcPts val="0"/>
              </a:spcBef>
              <a:spcAft>
                <a:spcPts val="0"/>
              </a:spcAft>
              <a:buSzPts val="3200"/>
              <a:buNone/>
              <a:defRPr/>
            </a:lvl9pPr>
          </a:lstStyle>
          <a:p/>
        </p:txBody>
      </p:sp>
      <p:sp>
        <p:nvSpPr>
          <p:cNvPr id="13" name="Google Shape;13;p12"/>
          <p:cNvSpPr txBox="1"/>
          <p:nvPr>
            <p:ph idx="1" type="body"/>
          </p:nvPr>
        </p:nvSpPr>
        <p:spPr>
          <a:xfrm>
            <a:off x="713225" y="1246950"/>
            <a:ext cx="7717500" cy="3357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 name="Shape 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15" name="Shape 1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bg>
      <p:bgPr>
        <a:blipFill>
          <a:blip r:embed="rId2">
            <a:alphaModFix/>
          </a:blip>
          <a:stretch>
            <a:fillRect/>
          </a:stretch>
        </a:blipFill>
      </p:bgPr>
    </p:bg>
    <p:spTree>
      <p:nvGrpSpPr>
        <p:cNvPr id="16" name="Shape 1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_1">
    <p:bg>
      <p:bgPr>
        <a:blipFill>
          <a:blip r:embed="rId2">
            <a:alphaModFix/>
          </a:blip>
          <a:stretch>
            <a:fillRect/>
          </a:stretch>
        </a:blipFill>
      </p:bgPr>
    </p:bg>
    <p:spTree>
      <p:nvGrpSpPr>
        <p:cNvPr id="17" name="Shape 1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6_1_1_1">
    <p:bg>
      <p:bgPr>
        <a:blipFill>
          <a:blip r:embed="rId2">
            <a:alphaModFix/>
          </a:blip>
          <a:stretch>
            <a:fillRect/>
          </a:stretch>
        </a:blipFill>
      </p:bgPr>
    </p:bg>
    <p:spTree>
      <p:nvGrpSpPr>
        <p:cNvPr id="18" name="Shape 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3200"/>
              <a:buFont typeface="Abril Fatface"/>
              <a:buNone/>
              <a:defRPr b="0" i="0" sz="3200" u="none" cap="none" strike="noStrike">
                <a:solidFill>
                  <a:schemeClr val="lt1"/>
                </a:solidFill>
                <a:latin typeface="Abril Fatface"/>
                <a:ea typeface="Abril Fatface"/>
                <a:cs typeface="Abril Fatface"/>
                <a:sym typeface="Abril Fatface"/>
              </a:defRPr>
            </a:lvl1pPr>
            <a:lvl2pPr lvl="1" marR="0" rtl="0" algn="ctr">
              <a:lnSpc>
                <a:spcPct val="100000"/>
              </a:lnSpc>
              <a:spcBef>
                <a:spcPts val="0"/>
              </a:spcBef>
              <a:spcAft>
                <a:spcPts val="0"/>
              </a:spcAft>
              <a:buClr>
                <a:schemeClr val="lt1"/>
              </a:buClr>
              <a:buSzPts val="3200"/>
              <a:buFont typeface="Abril Fatface"/>
              <a:buNone/>
              <a:defRPr b="0" i="0" sz="3200" u="none" cap="none" strike="noStrike">
                <a:solidFill>
                  <a:schemeClr val="lt1"/>
                </a:solidFill>
                <a:latin typeface="Abril Fatface"/>
                <a:ea typeface="Abril Fatface"/>
                <a:cs typeface="Abril Fatface"/>
                <a:sym typeface="Abril Fatface"/>
              </a:defRPr>
            </a:lvl2pPr>
            <a:lvl3pPr lvl="2" marR="0" rtl="0" algn="ctr">
              <a:lnSpc>
                <a:spcPct val="100000"/>
              </a:lnSpc>
              <a:spcBef>
                <a:spcPts val="0"/>
              </a:spcBef>
              <a:spcAft>
                <a:spcPts val="0"/>
              </a:spcAft>
              <a:buClr>
                <a:schemeClr val="lt1"/>
              </a:buClr>
              <a:buSzPts val="3200"/>
              <a:buFont typeface="Abril Fatface"/>
              <a:buNone/>
              <a:defRPr b="0" i="0" sz="3200" u="none" cap="none" strike="noStrike">
                <a:solidFill>
                  <a:schemeClr val="lt1"/>
                </a:solidFill>
                <a:latin typeface="Abril Fatface"/>
                <a:ea typeface="Abril Fatface"/>
                <a:cs typeface="Abril Fatface"/>
                <a:sym typeface="Abril Fatface"/>
              </a:defRPr>
            </a:lvl3pPr>
            <a:lvl4pPr lvl="3" marR="0" rtl="0" algn="ctr">
              <a:lnSpc>
                <a:spcPct val="100000"/>
              </a:lnSpc>
              <a:spcBef>
                <a:spcPts val="0"/>
              </a:spcBef>
              <a:spcAft>
                <a:spcPts val="0"/>
              </a:spcAft>
              <a:buClr>
                <a:schemeClr val="lt1"/>
              </a:buClr>
              <a:buSzPts val="3200"/>
              <a:buFont typeface="Abril Fatface"/>
              <a:buNone/>
              <a:defRPr b="0" i="0" sz="3200" u="none" cap="none" strike="noStrike">
                <a:solidFill>
                  <a:schemeClr val="lt1"/>
                </a:solidFill>
                <a:latin typeface="Abril Fatface"/>
                <a:ea typeface="Abril Fatface"/>
                <a:cs typeface="Abril Fatface"/>
                <a:sym typeface="Abril Fatface"/>
              </a:defRPr>
            </a:lvl4pPr>
            <a:lvl5pPr lvl="4" marR="0" rtl="0" algn="ctr">
              <a:lnSpc>
                <a:spcPct val="100000"/>
              </a:lnSpc>
              <a:spcBef>
                <a:spcPts val="0"/>
              </a:spcBef>
              <a:spcAft>
                <a:spcPts val="0"/>
              </a:spcAft>
              <a:buClr>
                <a:schemeClr val="lt1"/>
              </a:buClr>
              <a:buSzPts val="3200"/>
              <a:buFont typeface="Abril Fatface"/>
              <a:buNone/>
              <a:defRPr b="0" i="0" sz="3200" u="none" cap="none" strike="noStrike">
                <a:solidFill>
                  <a:schemeClr val="lt1"/>
                </a:solidFill>
                <a:latin typeface="Abril Fatface"/>
                <a:ea typeface="Abril Fatface"/>
                <a:cs typeface="Abril Fatface"/>
                <a:sym typeface="Abril Fatface"/>
              </a:defRPr>
            </a:lvl5pPr>
            <a:lvl6pPr lvl="5" marR="0" rtl="0" algn="ctr">
              <a:lnSpc>
                <a:spcPct val="100000"/>
              </a:lnSpc>
              <a:spcBef>
                <a:spcPts val="0"/>
              </a:spcBef>
              <a:spcAft>
                <a:spcPts val="0"/>
              </a:spcAft>
              <a:buClr>
                <a:schemeClr val="lt1"/>
              </a:buClr>
              <a:buSzPts val="3200"/>
              <a:buFont typeface="Abril Fatface"/>
              <a:buNone/>
              <a:defRPr b="0" i="0" sz="3200" u="none" cap="none" strike="noStrike">
                <a:solidFill>
                  <a:schemeClr val="lt1"/>
                </a:solidFill>
                <a:latin typeface="Abril Fatface"/>
                <a:ea typeface="Abril Fatface"/>
                <a:cs typeface="Abril Fatface"/>
                <a:sym typeface="Abril Fatface"/>
              </a:defRPr>
            </a:lvl6pPr>
            <a:lvl7pPr lvl="6" marR="0" rtl="0" algn="ctr">
              <a:lnSpc>
                <a:spcPct val="100000"/>
              </a:lnSpc>
              <a:spcBef>
                <a:spcPts val="0"/>
              </a:spcBef>
              <a:spcAft>
                <a:spcPts val="0"/>
              </a:spcAft>
              <a:buClr>
                <a:schemeClr val="lt1"/>
              </a:buClr>
              <a:buSzPts val="3200"/>
              <a:buFont typeface="Abril Fatface"/>
              <a:buNone/>
              <a:defRPr b="0" i="0" sz="3200" u="none" cap="none" strike="noStrike">
                <a:solidFill>
                  <a:schemeClr val="lt1"/>
                </a:solidFill>
                <a:latin typeface="Abril Fatface"/>
                <a:ea typeface="Abril Fatface"/>
                <a:cs typeface="Abril Fatface"/>
                <a:sym typeface="Abril Fatface"/>
              </a:defRPr>
            </a:lvl7pPr>
            <a:lvl8pPr lvl="7" marR="0" rtl="0" algn="ctr">
              <a:lnSpc>
                <a:spcPct val="100000"/>
              </a:lnSpc>
              <a:spcBef>
                <a:spcPts val="0"/>
              </a:spcBef>
              <a:spcAft>
                <a:spcPts val="0"/>
              </a:spcAft>
              <a:buClr>
                <a:schemeClr val="lt1"/>
              </a:buClr>
              <a:buSzPts val="3200"/>
              <a:buFont typeface="Abril Fatface"/>
              <a:buNone/>
              <a:defRPr b="0" i="0" sz="3200" u="none" cap="none" strike="noStrike">
                <a:solidFill>
                  <a:schemeClr val="lt1"/>
                </a:solidFill>
                <a:latin typeface="Abril Fatface"/>
                <a:ea typeface="Abril Fatface"/>
                <a:cs typeface="Abril Fatface"/>
                <a:sym typeface="Abril Fatface"/>
              </a:defRPr>
            </a:lvl8pPr>
            <a:lvl9pPr lvl="8" marR="0" rtl="0" algn="ctr">
              <a:lnSpc>
                <a:spcPct val="100000"/>
              </a:lnSpc>
              <a:spcBef>
                <a:spcPts val="0"/>
              </a:spcBef>
              <a:spcAft>
                <a:spcPts val="0"/>
              </a:spcAft>
              <a:buClr>
                <a:schemeClr val="lt1"/>
              </a:buClr>
              <a:buSzPts val="3200"/>
              <a:buFont typeface="Abril Fatface"/>
              <a:buNone/>
              <a:defRPr b="0" i="0" sz="3200" u="none" cap="none" strike="noStrike">
                <a:solidFill>
                  <a:schemeClr val="lt1"/>
                </a:solidFill>
                <a:latin typeface="Abril Fatface"/>
                <a:ea typeface="Abril Fatface"/>
                <a:cs typeface="Abril Fatface"/>
                <a:sym typeface="Abril Fatface"/>
              </a:defRPr>
            </a:lvl9pPr>
          </a:lstStyle>
          <a:p/>
        </p:txBody>
      </p:sp>
      <p:sp>
        <p:nvSpPr>
          <p:cNvPr id="7" name="Google Shape;7;p10"/>
          <p:cNvSpPr txBox="1"/>
          <p:nvPr>
            <p:ph idx="1" type="body"/>
          </p:nvPr>
        </p:nvSpPr>
        <p:spPr>
          <a:xfrm>
            <a:off x="713225" y="1246950"/>
            <a:ext cx="7717500" cy="3357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lt1"/>
              </a:buClr>
              <a:buSzPts val="1600"/>
              <a:buFont typeface="Fira Sans"/>
              <a:buChar char="●"/>
              <a:defRPr b="0" i="0" sz="1600" u="none" cap="none" strike="noStrike">
                <a:solidFill>
                  <a:schemeClr val="lt1"/>
                </a:solidFill>
                <a:latin typeface="Fira Sans"/>
                <a:ea typeface="Fira Sans"/>
                <a:cs typeface="Fira Sans"/>
                <a:sym typeface="Fira Sans"/>
              </a:defRPr>
            </a:lvl1pPr>
            <a:lvl2pPr indent="-330200" lvl="1" marL="914400" marR="0" rtl="0" algn="l">
              <a:lnSpc>
                <a:spcPct val="100000"/>
              </a:lnSpc>
              <a:spcBef>
                <a:spcPts val="0"/>
              </a:spcBef>
              <a:spcAft>
                <a:spcPts val="0"/>
              </a:spcAft>
              <a:buClr>
                <a:schemeClr val="lt1"/>
              </a:buClr>
              <a:buSzPts val="1600"/>
              <a:buFont typeface="Fira Sans"/>
              <a:buChar char="○"/>
              <a:defRPr b="0" i="0" sz="1600" u="none" cap="none" strike="noStrike">
                <a:solidFill>
                  <a:schemeClr val="lt1"/>
                </a:solidFill>
                <a:latin typeface="Fira Sans"/>
                <a:ea typeface="Fira Sans"/>
                <a:cs typeface="Fira Sans"/>
                <a:sym typeface="Fira Sans"/>
              </a:defRPr>
            </a:lvl2pPr>
            <a:lvl3pPr indent="-330200" lvl="2" marL="1371600" marR="0" rtl="0" algn="l">
              <a:lnSpc>
                <a:spcPct val="100000"/>
              </a:lnSpc>
              <a:spcBef>
                <a:spcPts val="0"/>
              </a:spcBef>
              <a:spcAft>
                <a:spcPts val="0"/>
              </a:spcAft>
              <a:buClr>
                <a:schemeClr val="lt1"/>
              </a:buClr>
              <a:buSzPts val="1600"/>
              <a:buFont typeface="Fira Sans"/>
              <a:buChar char="■"/>
              <a:defRPr b="0" i="0" sz="1600" u="none" cap="none" strike="noStrike">
                <a:solidFill>
                  <a:schemeClr val="lt1"/>
                </a:solidFill>
                <a:latin typeface="Fira Sans"/>
                <a:ea typeface="Fira Sans"/>
                <a:cs typeface="Fira Sans"/>
                <a:sym typeface="Fira Sans"/>
              </a:defRPr>
            </a:lvl3pPr>
            <a:lvl4pPr indent="-330200" lvl="3" marL="1828800" marR="0" rtl="0" algn="l">
              <a:lnSpc>
                <a:spcPct val="100000"/>
              </a:lnSpc>
              <a:spcBef>
                <a:spcPts val="0"/>
              </a:spcBef>
              <a:spcAft>
                <a:spcPts val="0"/>
              </a:spcAft>
              <a:buClr>
                <a:schemeClr val="lt1"/>
              </a:buClr>
              <a:buSzPts val="1600"/>
              <a:buFont typeface="Fira Sans"/>
              <a:buChar char="●"/>
              <a:defRPr b="0" i="0" sz="1600" u="none" cap="none" strike="noStrike">
                <a:solidFill>
                  <a:schemeClr val="lt1"/>
                </a:solidFill>
                <a:latin typeface="Fira Sans"/>
                <a:ea typeface="Fira Sans"/>
                <a:cs typeface="Fira Sans"/>
                <a:sym typeface="Fira Sans"/>
              </a:defRPr>
            </a:lvl4pPr>
            <a:lvl5pPr indent="-330200" lvl="4" marL="2286000" marR="0" rtl="0" algn="l">
              <a:lnSpc>
                <a:spcPct val="100000"/>
              </a:lnSpc>
              <a:spcBef>
                <a:spcPts val="0"/>
              </a:spcBef>
              <a:spcAft>
                <a:spcPts val="0"/>
              </a:spcAft>
              <a:buClr>
                <a:schemeClr val="lt1"/>
              </a:buClr>
              <a:buSzPts val="1600"/>
              <a:buFont typeface="Fira Sans"/>
              <a:buChar char="○"/>
              <a:defRPr b="0" i="0" sz="1600" u="none" cap="none" strike="noStrike">
                <a:solidFill>
                  <a:schemeClr val="lt1"/>
                </a:solidFill>
                <a:latin typeface="Fira Sans"/>
                <a:ea typeface="Fira Sans"/>
                <a:cs typeface="Fira Sans"/>
                <a:sym typeface="Fira Sans"/>
              </a:defRPr>
            </a:lvl5pPr>
            <a:lvl6pPr indent="-330200" lvl="5" marL="2743200" marR="0" rtl="0" algn="l">
              <a:lnSpc>
                <a:spcPct val="100000"/>
              </a:lnSpc>
              <a:spcBef>
                <a:spcPts val="0"/>
              </a:spcBef>
              <a:spcAft>
                <a:spcPts val="0"/>
              </a:spcAft>
              <a:buClr>
                <a:schemeClr val="lt1"/>
              </a:buClr>
              <a:buSzPts val="1600"/>
              <a:buFont typeface="Fira Sans"/>
              <a:buChar char="■"/>
              <a:defRPr b="0" i="0" sz="1600" u="none" cap="none" strike="noStrike">
                <a:solidFill>
                  <a:schemeClr val="lt1"/>
                </a:solidFill>
                <a:latin typeface="Fira Sans"/>
                <a:ea typeface="Fira Sans"/>
                <a:cs typeface="Fira Sans"/>
                <a:sym typeface="Fira Sans"/>
              </a:defRPr>
            </a:lvl6pPr>
            <a:lvl7pPr indent="-330200" lvl="6" marL="3200400" marR="0" rtl="0" algn="l">
              <a:lnSpc>
                <a:spcPct val="100000"/>
              </a:lnSpc>
              <a:spcBef>
                <a:spcPts val="0"/>
              </a:spcBef>
              <a:spcAft>
                <a:spcPts val="0"/>
              </a:spcAft>
              <a:buClr>
                <a:schemeClr val="lt1"/>
              </a:buClr>
              <a:buSzPts val="1600"/>
              <a:buFont typeface="Fira Sans"/>
              <a:buChar char="●"/>
              <a:defRPr b="0" i="0" sz="1600" u="none" cap="none" strike="noStrike">
                <a:solidFill>
                  <a:schemeClr val="lt1"/>
                </a:solidFill>
                <a:latin typeface="Fira Sans"/>
                <a:ea typeface="Fira Sans"/>
                <a:cs typeface="Fira Sans"/>
                <a:sym typeface="Fira Sans"/>
              </a:defRPr>
            </a:lvl7pPr>
            <a:lvl8pPr indent="-330200" lvl="7" marL="3657600" marR="0" rtl="0" algn="l">
              <a:lnSpc>
                <a:spcPct val="100000"/>
              </a:lnSpc>
              <a:spcBef>
                <a:spcPts val="0"/>
              </a:spcBef>
              <a:spcAft>
                <a:spcPts val="0"/>
              </a:spcAft>
              <a:buClr>
                <a:schemeClr val="lt1"/>
              </a:buClr>
              <a:buSzPts val="1600"/>
              <a:buFont typeface="Fira Sans"/>
              <a:buChar char="○"/>
              <a:defRPr b="0" i="0" sz="1600" u="none" cap="none" strike="noStrike">
                <a:solidFill>
                  <a:schemeClr val="lt1"/>
                </a:solidFill>
                <a:latin typeface="Fira Sans"/>
                <a:ea typeface="Fira Sans"/>
                <a:cs typeface="Fira Sans"/>
                <a:sym typeface="Fira Sans"/>
              </a:defRPr>
            </a:lvl8pPr>
            <a:lvl9pPr indent="-330200" lvl="8" marL="4114800" marR="0" rtl="0" algn="l">
              <a:lnSpc>
                <a:spcPct val="100000"/>
              </a:lnSpc>
              <a:spcBef>
                <a:spcPts val="0"/>
              </a:spcBef>
              <a:spcAft>
                <a:spcPts val="0"/>
              </a:spcAft>
              <a:buClr>
                <a:schemeClr val="lt1"/>
              </a:buClr>
              <a:buSzPts val="1600"/>
              <a:buFont typeface="Fira Sans"/>
              <a:buChar char="■"/>
              <a:defRPr b="0" i="0" sz="1600" u="none" cap="none" strike="noStrike">
                <a:solidFill>
                  <a:schemeClr val="lt1"/>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12.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7.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31.jp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sp>
        <p:nvSpPr>
          <p:cNvPr id="23" name="Google Shape;23;g26adb774e3d_0_0"/>
          <p:cNvSpPr/>
          <p:nvPr/>
        </p:nvSpPr>
        <p:spPr>
          <a:xfrm>
            <a:off x="26525" y="4825"/>
            <a:ext cx="36162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pic>
        <p:nvPicPr>
          <p:cNvPr id="24" name="Google Shape;24;g26adb774e3d_0_0"/>
          <p:cNvPicPr preferRelativeResize="0"/>
          <p:nvPr/>
        </p:nvPicPr>
        <p:blipFill>
          <a:blip r:embed="rId3">
            <a:alphaModFix amt="81000"/>
          </a:blip>
          <a:stretch>
            <a:fillRect/>
          </a:stretch>
        </p:blipFill>
        <p:spPr>
          <a:xfrm>
            <a:off x="3483975" y="0"/>
            <a:ext cx="5659844" cy="5143499"/>
          </a:xfrm>
          <a:prstGeom prst="rect">
            <a:avLst/>
          </a:prstGeom>
          <a:noFill/>
          <a:ln>
            <a:noFill/>
          </a:ln>
        </p:spPr>
      </p:pic>
      <p:sp>
        <p:nvSpPr>
          <p:cNvPr id="25" name="Google Shape;25;g26adb774e3d_0_0"/>
          <p:cNvSpPr txBox="1"/>
          <p:nvPr>
            <p:ph type="ctrTitle"/>
          </p:nvPr>
        </p:nvSpPr>
        <p:spPr>
          <a:xfrm>
            <a:off x="156875" y="881725"/>
            <a:ext cx="5870400" cy="115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IN" sz="3200">
                <a:solidFill>
                  <a:srgbClr val="D9D9D9"/>
                </a:solidFill>
                <a:latin typeface="Merriweather Black"/>
                <a:ea typeface="Merriweather Black"/>
                <a:cs typeface="Merriweather Black"/>
                <a:sym typeface="Merriweather Black"/>
              </a:rPr>
              <a:t>UNDERGRADUATE</a:t>
            </a:r>
            <a:endParaRPr sz="3200">
              <a:solidFill>
                <a:srgbClr val="D9D9D9"/>
              </a:solidFill>
              <a:latin typeface="Merriweather Black"/>
              <a:ea typeface="Merriweather Black"/>
              <a:cs typeface="Merriweather Black"/>
              <a:sym typeface="Merriweather Black"/>
            </a:endParaRPr>
          </a:p>
          <a:p>
            <a:pPr indent="0" lvl="0" marL="0" rtl="0" algn="l">
              <a:spcBef>
                <a:spcPts val="0"/>
              </a:spcBef>
              <a:spcAft>
                <a:spcPts val="0"/>
              </a:spcAft>
              <a:buNone/>
            </a:pPr>
            <a:r>
              <a:rPr lang="en-IN" sz="3200">
                <a:solidFill>
                  <a:srgbClr val="D9D9D9"/>
                </a:solidFill>
                <a:latin typeface="Merriweather Black"/>
                <a:ea typeface="Merriweather Black"/>
                <a:cs typeface="Merriweather Black"/>
                <a:sym typeface="Merriweather Black"/>
              </a:rPr>
              <a:t>PROJECT I</a:t>
            </a:r>
            <a:endParaRPr sz="3200">
              <a:solidFill>
                <a:srgbClr val="D9D9D9"/>
              </a:solidFill>
              <a:latin typeface="Merriweather Black"/>
              <a:ea typeface="Merriweather Black"/>
              <a:cs typeface="Merriweather Black"/>
              <a:sym typeface="Merriweather Black"/>
            </a:endParaRPr>
          </a:p>
        </p:txBody>
      </p:sp>
      <p:sp>
        <p:nvSpPr>
          <p:cNvPr id="26" name="Google Shape;26;g26adb774e3d_0_0"/>
          <p:cNvSpPr txBox="1"/>
          <p:nvPr>
            <p:ph idx="1" type="subTitle"/>
          </p:nvPr>
        </p:nvSpPr>
        <p:spPr>
          <a:xfrm>
            <a:off x="187775" y="2846625"/>
            <a:ext cx="3150600" cy="10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IN" sz="2000">
                <a:latin typeface="Merriweather"/>
                <a:ea typeface="Merriweather"/>
                <a:cs typeface="Merriweather"/>
                <a:sym typeface="Merriweather"/>
              </a:rPr>
              <a:t>Supervisor</a:t>
            </a:r>
            <a:r>
              <a:rPr b="1" lang="en-IN" sz="2000">
                <a:latin typeface="Merriweather"/>
                <a:ea typeface="Merriweather"/>
                <a:cs typeface="Merriweather"/>
                <a:sym typeface="Merriweather"/>
              </a:rPr>
              <a:t>s : </a:t>
            </a:r>
            <a:endParaRPr b="1" sz="2000">
              <a:latin typeface="Merriweather"/>
              <a:ea typeface="Merriweather"/>
              <a:cs typeface="Merriweather"/>
              <a:sym typeface="Merriweather"/>
            </a:endParaRPr>
          </a:p>
          <a:p>
            <a:pPr indent="0" lvl="0" marL="0" rtl="0" algn="l">
              <a:spcBef>
                <a:spcPts val="0"/>
              </a:spcBef>
              <a:spcAft>
                <a:spcPts val="0"/>
              </a:spcAft>
              <a:buNone/>
            </a:pPr>
            <a:r>
              <a:rPr b="1" lang="en-IN" sz="2000">
                <a:latin typeface="Merriweather"/>
                <a:ea typeface="Merriweather"/>
                <a:cs typeface="Merriweather"/>
                <a:sym typeface="Merriweather"/>
              </a:rPr>
              <a:t>Dr. Tushar Sandhan</a:t>
            </a:r>
            <a:endParaRPr b="1" sz="2000">
              <a:latin typeface="Merriweather"/>
              <a:ea typeface="Merriweather"/>
              <a:cs typeface="Merriweather"/>
              <a:sym typeface="Merriweather"/>
            </a:endParaRPr>
          </a:p>
          <a:p>
            <a:pPr indent="0" lvl="0" marL="0" rtl="0" algn="l">
              <a:spcBef>
                <a:spcPts val="0"/>
              </a:spcBef>
              <a:spcAft>
                <a:spcPts val="0"/>
              </a:spcAft>
              <a:buNone/>
            </a:pPr>
            <a:r>
              <a:rPr b="1" lang="en-IN" sz="2000">
                <a:latin typeface="Merriweather"/>
                <a:ea typeface="Merriweather"/>
                <a:cs typeface="Merriweather"/>
                <a:sym typeface="Merriweather"/>
              </a:rPr>
              <a:t>Dr. Kunal Mooley</a:t>
            </a:r>
            <a:endParaRPr b="1" sz="2000">
              <a:latin typeface="Merriweather"/>
              <a:ea typeface="Merriweather"/>
              <a:cs typeface="Merriweather"/>
              <a:sym typeface="Merriweather"/>
            </a:endParaRPr>
          </a:p>
        </p:txBody>
      </p:sp>
      <p:sp>
        <p:nvSpPr>
          <p:cNvPr id="27" name="Google Shape;27;g26adb774e3d_0_0"/>
          <p:cNvSpPr txBox="1"/>
          <p:nvPr>
            <p:ph idx="1" type="subTitle"/>
          </p:nvPr>
        </p:nvSpPr>
        <p:spPr>
          <a:xfrm>
            <a:off x="187775" y="2085813"/>
            <a:ext cx="3293700" cy="7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IN" sz="2000">
                <a:latin typeface="Merriweather"/>
                <a:ea typeface="Merriweather"/>
                <a:cs typeface="Merriweather"/>
                <a:sym typeface="Merriweather"/>
              </a:rPr>
              <a:t>Arpit Anand (210190)</a:t>
            </a:r>
            <a:endParaRPr b="1" sz="2000">
              <a:latin typeface="Merriweather"/>
              <a:ea typeface="Merriweather"/>
              <a:cs typeface="Merriweather"/>
              <a:sym typeface="Merriweather"/>
            </a:endParaRPr>
          </a:p>
          <a:p>
            <a:pPr indent="0" lvl="0" marL="0" rtl="0" algn="l">
              <a:spcBef>
                <a:spcPts val="0"/>
              </a:spcBef>
              <a:spcAft>
                <a:spcPts val="0"/>
              </a:spcAft>
              <a:buNone/>
            </a:pPr>
            <a:r>
              <a:rPr b="1" lang="en-IN" sz="2000">
                <a:latin typeface="Merriweather"/>
                <a:ea typeface="Merriweather"/>
                <a:cs typeface="Merriweather"/>
                <a:sym typeface="Merriweather"/>
              </a:rPr>
              <a:t>Anjali Jangir (210144)</a:t>
            </a:r>
            <a:endParaRPr b="1" sz="2000">
              <a:latin typeface="Merriweather"/>
              <a:ea typeface="Merriweather"/>
              <a:cs typeface="Merriweather"/>
              <a:sym typeface="Merriweather"/>
            </a:endParaRPr>
          </a:p>
          <a:p>
            <a:pPr indent="0" lvl="0" marL="0" rtl="0" algn="l">
              <a:spcBef>
                <a:spcPts val="0"/>
              </a:spcBef>
              <a:spcAft>
                <a:spcPts val="0"/>
              </a:spcAft>
              <a:buNone/>
            </a:pPr>
            <a:r>
              <a:t/>
            </a:r>
            <a:endParaRPr b="1" sz="2000">
              <a:latin typeface="Merriweather"/>
              <a:ea typeface="Merriweather"/>
              <a:cs typeface="Merriweather"/>
              <a:sym typeface="Merriweather"/>
            </a:endParaRPr>
          </a:p>
        </p:txBody>
      </p:sp>
      <p:sp>
        <p:nvSpPr>
          <p:cNvPr id="28" name="Google Shape;28;g26adb774e3d_0_0"/>
          <p:cNvSpPr txBox="1"/>
          <p:nvPr>
            <p:ph idx="1" type="subTitle"/>
          </p:nvPr>
        </p:nvSpPr>
        <p:spPr>
          <a:xfrm>
            <a:off x="251575" y="3936525"/>
            <a:ext cx="3293700" cy="7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IN" sz="2000">
                <a:latin typeface="Merriweather"/>
                <a:ea typeface="Merriweather"/>
                <a:cs typeface="Merriweather"/>
                <a:sym typeface="Merriweather"/>
              </a:rPr>
              <a:t>PG Mentor</a:t>
            </a:r>
            <a:endParaRPr b="1" sz="2000">
              <a:latin typeface="Merriweather"/>
              <a:ea typeface="Merriweather"/>
              <a:cs typeface="Merriweather"/>
              <a:sym typeface="Merriweather"/>
            </a:endParaRPr>
          </a:p>
          <a:p>
            <a:pPr indent="0" lvl="0" marL="0" rtl="0" algn="l">
              <a:spcBef>
                <a:spcPts val="0"/>
              </a:spcBef>
              <a:spcAft>
                <a:spcPts val="0"/>
              </a:spcAft>
              <a:buNone/>
            </a:pPr>
            <a:r>
              <a:rPr b="1" lang="en-IN" sz="2000">
                <a:latin typeface="Merriweather"/>
                <a:ea typeface="Merriweather"/>
                <a:cs typeface="Merriweather"/>
                <a:sym typeface="Merriweather"/>
              </a:rPr>
              <a:t>Sahil Maurya</a:t>
            </a:r>
            <a:endParaRPr b="1" sz="2000">
              <a:latin typeface="Merriweather"/>
              <a:ea typeface="Merriweather"/>
              <a:cs typeface="Merriweather"/>
              <a:sym typeface="Merriweather"/>
            </a:endParaRPr>
          </a:p>
        </p:txBody>
      </p:sp>
      <p:pic>
        <p:nvPicPr>
          <p:cNvPr id="29" name="Google Shape;29;g26adb774e3d_0_0"/>
          <p:cNvPicPr preferRelativeResize="0"/>
          <p:nvPr/>
        </p:nvPicPr>
        <p:blipFill>
          <a:blip r:embed="rId4">
            <a:alphaModFix/>
          </a:blip>
          <a:stretch>
            <a:fillRect/>
          </a:stretch>
        </p:blipFill>
        <p:spPr>
          <a:xfrm>
            <a:off x="251570" y="176275"/>
            <a:ext cx="687730" cy="654850"/>
          </a:xfrm>
          <a:prstGeom prst="rect">
            <a:avLst/>
          </a:prstGeom>
          <a:noFill/>
          <a:ln>
            <a:noFill/>
          </a:ln>
        </p:spPr>
      </p:pic>
      <p:sp>
        <p:nvSpPr>
          <p:cNvPr id="30" name="Google Shape;30;g26adb774e3d_0_0"/>
          <p:cNvSpPr txBox="1"/>
          <p:nvPr/>
        </p:nvSpPr>
        <p:spPr>
          <a:xfrm>
            <a:off x="1009500" y="176275"/>
            <a:ext cx="37296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Department of Electrical Engineering</a:t>
            </a:r>
            <a:endParaRPr sz="1600">
              <a:solidFill>
                <a:schemeClr val="lt1"/>
              </a:solidFill>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6ca172cc8b_0_57"/>
          <p:cNvSpPr txBox="1"/>
          <p:nvPr>
            <p:ph type="title"/>
          </p:nvPr>
        </p:nvSpPr>
        <p:spPr>
          <a:xfrm>
            <a:off x="618527" y="2766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3500">
                <a:latin typeface="Merriweather Black"/>
                <a:ea typeface="Merriweather Black"/>
                <a:cs typeface="Merriweather Black"/>
                <a:sym typeface="Merriweather Black"/>
              </a:rPr>
              <a:t>F</a:t>
            </a:r>
            <a:r>
              <a:rPr lang="en-IN" sz="3500">
                <a:latin typeface="Merriweather Black"/>
                <a:ea typeface="Merriweather Black"/>
                <a:cs typeface="Merriweather Black"/>
                <a:sym typeface="Merriweather Black"/>
              </a:rPr>
              <a:t>SRCNN</a:t>
            </a:r>
            <a:endParaRPr sz="3500">
              <a:latin typeface="Merriweather Black"/>
              <a:ea typeface="Merriweather Black"/>
              <a:cs typeface="Merriweather Black"/>
              <a:sym typeface="Merriweather Black"/>
            </a:endParaRPr>
          </a:p>
        </p:txBody>
      </p:sp>
      <p:sp>
        <p:nvSpPr>
          <p:cNvPr id="102" name="Google Shape;102;g26ca172cc8b_0_57"/>
          <p:cNvSpPr txBox="1"/>
          <p:nvPr>
            <p:ph idx="1" type="body"/>
          </p:nvPr>
        </p:nvSpPr>
        <p:spPr>
          <a:xfrm>
            <a:off x="153900" y="1580425"/>
            <a:ext cx="8836200" cy="3198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IN"/>
              <a:t>It consists of 5 main featured layers:</a:t>
            </a:r>
            <a:endParaRPr/>
          </a:p>
          <a:p>
            <a:pPr indent="-330200" lvl="0" marL="457200" rtl="0" algn="l">
              <a:lnSpc>
                <a:spcPct val="115000"/>
              </a:lnSpc>
              <a:spcBef>
                <a:spcPts val="0"/>
              </a:spcBef>
              <a:spcAft>
                <a:spcPts val="0"/>
              </a:spcAft>
              <a:buSzPts val="1600"/>
              <a:buChar char="●"/>
            </a:pPr>
            <a:r>
              <a:rPr lang="en-IN"/>
              <a:t>FEATURE EXTRACTION LAYER: Extracting low-level features and representing them as feature vectors and ReLU introduces non linearity in the model.</a:t>
            </a:r>
            <a:endParaRPr/>
          </a:p>
          <a:p>
            <a:pPr indent="-330200" lvl="0" marL="457200" rtl="0" algn="l">
              <a:lnSpc>
                <a:spcPct val="115000"/>
              </a:lnSpc>
              <a:spcBef>
                <a:spcPts val="0"/>
              </a:spcBef>
              <a:spcAft>
                <a:spcPts val="0"/>
              </a:spcAft>
              <a:buSzPts val="1600"/>
              <a:buChar char="●"/>
            </a:pPr>
            <a:r>
              <a:rPr lang="en-IN"/>
              <a:t>SHRINKING LAYER: Reduces the </a:t>
            </a:r>
            <a:r>
              <a:rPr lang="en-IN"/>
              <a:t>dimensionality</a:t>
            </a:r>
            <a:r>
              <a:rPr lang="en-IN"/>
              <a:t> of the feature maps obtained in Feature Extraction layer. Fewer filters convolution layer is employed.</a:t>
            </a:r>
            <a:endParaRPr/>
          </a:p>
          <a:p>
            <a:pPr indent="-330200" lvl="0" marL="457200" rtl="0" algn="l">
              <a:lnSpc>
                <a:spcPct val="115000"/>
              </a:lnSpc>
              <a:spcBef>
                <a:spcPts val="0"/>
              </a:spcBef>
              <a:spcAft>
                <a:spcPts val="0"/>
              </a:spcAft>
              <a:buSzPts val="1600"/>
              <a:buChar char="●"/>
            </a:pPr>
            <a:r>
              <a:rPr lang="en-IN"/>
              <a:t>NON-LINEAR MAPPING : Learn high-level feature representations that encode both local and global image characteristics.</a:t>
            </a:r>
            <a:endParaRPr/>
          </a:p>
          <a:p>
            <a:pPr indent="-330200" lvl="0" marL="457200" rtl="0" algn="l">
              <a:lnSpc>
                <a:spcPct val="115000"/>
              </a:lnSpc>
              <a:spcBef>
                <a:spcPts val="0"/>
              </a:spcBef>
              <a:spcAft>
                <a:spcPts val="0"/>
              </a:spcAft>
              <a:buSzPts val="1600"/>
              <a:buChar char="●"/>
            </a:pPr>
            <a:r>
              <a:rPr lang="en-IN"/>
              <a:t>EXPANDING LAYER: Aimed to enrich the feature representations obtained from Non-Linear mapping. ReLU enhances the expressive power of feature representation.</a:t>
            </a:r>
            <a:endParaRPr/>
          </a:p>
          <a:p>
            <a:pPr indent="-330200" lvl="0" marL="457200" rtl="0" algn="l">
              <a:lnSpc>
                <a:spcPct val="115000"/>
              </a:lnSpc>
              <a:spcBef>
                <a:spcPts val="0"/>
              </a:spcBef>
              <a:spcAft>
                <a:spcPts val="0"/>
              </a:spcAft>
              <a:buSzPts val="1600"/>
              <a:buChar char="●"/>
            </a:pPr>
            <a:r>
              <a:rPr lang="en-IN"/>
              <a:t>DECONVOLUTION LAYER: Upsample the feature maps to the high resolution image of desired size. Consists of deconvolution operations.</a:t>
            </a:r>
            <a:endParaRPr/>
          </a:p>
          <a:p>
            <a:pPr indent="0" lvl="0" marL="457200" rtl="0" algn="l">
              <a:lnSpc>
                <a:spcPct val="100000"/>
              </a:lnSpc>
              <a:spcBef>
                <a:spcPts val="0"/>
              </a:spcBef>
              <a:spcAft>
                <a:spcPts val="0"/>
              </a:spcAft>
              <a:buNone/>
            </a:pPr>
            <a:r>
              <a:t/>
            </a:r>
            <a:endParaRPr/>
          </a:p>
        </p:txBody>
      </p:sp>
      <p:sp>
        <p:nvSpPr>
          <p:cNvPr id="103" name="Google Shape;103;g26ca172cc8b_0_57"/>
          <p:cNvSpPr txBox="1"/>
          <p:nvPr>
            <p:ph type="title"/>
          </p:nvPr>
        </p:nvSpPr>
        <p:spPr>
          <a:xfrm>
            <a:off x="312275" y="1101638"/>
            <a:ext cx="4450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MODEL  ARCHITECTURE:</a:t>
            </a:r>
            <a:endParaRPr sz="2200">
              <a:latin typeface="Merriweather Black"/>
              <a:ea typeface="Merriweather Black"/>
              <a:cs typeface="Merriweather Black"/>
              <a:sym typeface="Merriweather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cba9fde460_0_5"/>
          <p:cNvSpPr txBox="1"/>
          <p:nvPr>
            <p:ph type="title"/>
          </p:nvPr>
        </p:nvSpPr>
        <p:spPr>
          <a:xfrm>
            <a:off x="312275" y="1101638"/>
            <a:ext cx="4450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MODEL  ARCHITECTURE:</a:t>
            </a:r>
            <a:endParaRPr sz="2200">
              <a:latin typeface="Merriweather Black"/>
              <a:ea typeface="Merriweather Black"/>
              <a:cs typeface="Merriweather Black"/>
              <a:sym typeface="Merriweather Black"/>
            </a:endParaRPr>
          </a:p>
        </p:txBody>
      </p:sp>
      <p:sp>
        <p:nvSpPr>
          <p:cNvPr id="109" name="Google Shape;109;g2cba9fde460_0_5"/>
          <p:cNvSpPr txBox="1"/>
          <p:nvPr>
            <p:ph type="title"/>
          </p:nvPr>
        </p:nvSpPr>
        <p:spPr>
          <a:xfrm>
            <a:off x="512827" y="2766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3500">
                <a:latin typeface="Merriweather Black"/>
                <a:ea typeface="Merriweather Black"/>
                <a:cs typeface="Merriweather Black"/>
                <a:sym typeface="Merriweather Black"/>
              </a:rPr>
              <a:t>F</a:t>
            </a:r>
            <a:r>
              <a:rPr lang="en-IN" sz="3500">
                <a:latin typeface="Merriweather Black"/>
                <a:ea typeface="Merriweather Black"/>
                <a:cs typeface="Merriweather Black"/>
                <a:sym typeface="Merriweather Black"/>
              </a:rPr>
              <a:t>SRCNN</a:t>
            </a:r>
            <a:endParaRPr sz="3500">
              <a:latin typeface="Merriweather Black"/>
              <a:ea typeface="Merriweather Black"/>
              <a:cs typeface="Merriweather Black"/>
              <a:sym typeface="Merriweather Black"/>
            </a:endParaRPr>
          </a:p>
        </p:txBody>
      </p:sp>
      <p:pic>
        <p:nvPicPr>
          <p:cNvPr id="110" name="Google Shape;110;g2cba9fde460_0_5"/>
          <p:cNvPicPr preferRelativeResize="0"/>
          <p:nvPr/>
        </p:nvPicPr>
        <p:blipFill>
          <a:blip r:embed="rId3">
            <a:alphaModFix/>
          </a:blip>
          <a:stretch>
            <a:fillRect/>
          </a:stretch>
        </p:blipFill>
        <p:spPr>
          <a:xfrm>
            <a:off x="729700" y="1674350"/>
            <a:ext cx="7429500" cy="310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cba9fde460_0_12"/>
          <p:cNvSpPr txBox="1"/>
          <p:nvPr>
            <p:ph type="title"/>
          </p:nvPr>
        </p:nvSpPr>
        <p:spPr>
          <a:xfrm>
            <a:off x="512827" y="2766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3500">
                <a:latin typeface="Merriweather Black"/>
                <a:ea typeface="Merriweather Black"/>
                <a:cs typeface="Merriweather Black"/>
                <a:sym typeface="Merriweather Black"/>
              </a:rPr>
              <a:t>F</a:t>
            </a:r>
            <a:r>
              <a:rPr lang="en-IN" sz="3500">
                <a:latin typeface="Merriweather Black"/>
                <a:ea typeface="Merriweather Black"/>
                <a:cs typeface="Merriweather Black"/>
                <a:sym typeface="Merriweather Black"/>
              </a:rPr>
              <a:t>SRCNN</a:t>
            </a:r>
            <a:endParaRPr sz="3500">
              <a:latin typeface="Merriweather Black"/>
              <a:ea typeface="Merriweather Black"/>
              <a:cs typeface="Merriweather Black"/>
              <a:sym typeface="Merriweather Black"/>
            </a:endParaRPr>
          </a:p>
        </p:txBody>
      </p:sp>
      <p:sp>
        <p:nvSpPr>
          <p:cNvPr id="116" name="Google Shape;116;g2cba9fde460_0_12"/>
          <p:cNvSpPr txBox="1"/>
          <p:nvPr>
            <p:ph idx="1" type="body"/>
          </p:nvPr>
        </p:nvSpPr>
        <p:spPr>
          <a:xfrm>
            <a:off x="153900" y="1242550"/>
            <a:ext cx="8836200" cy="18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330200" lvl="0" marL="457200" rtl="0" algn="l">
              <a:spcBef>
                <a:spcPts val="0"/>
              </a:spcBef>
              <a:spcAft>
                <a:spcPts val="0"/>
              </a:spcAft>
              <a:buSzPts val="1600"/>
              <a:buChar char="●"/>
            </a:pPr>
            <a:r>
              <a:rPr lang="en-IN"/>
              <a:t>The model was trained to maximise the PSNR (Peak-Signal-to-Noise-Ratio) and minimise the MSE (Mean-Squared-Error) taken as loss function while training the model.</a:t>
            </a:r>
            <a:endParaRPr/>
          </a:p>
          <a:p>
            <a:pPr indent="-330200" lvl="0" marL="457200" rtl="0" algn="l">
              <a:spcBef>
                <a:spcPts val="0"/>
              </a:spcBef>
              <a:spcAft>
                <a:spcPts val="0"/>
              </a:spcAft>
              <a:buSzPts val="1600"/>
              <a:buChar char="●"/>
            </a:pPr>
            <a:r>
              <a:rPr lang="en-IN"/>
              <a:t>We used metrics like MSE, PSNR, and SSIM to compare between the Reconstructed Image and the Ground Truth image.</a:t>
            </a:r>
            <a:endParaRPr/>
          </a:p>
          <a:p>
            <a:pPr indent="0" lvl="0" marL="457200" rtl="0" algn="l">
              <a:lnSpc>
                <a:spcPct val="100000"/>
              </a:lnSpc>
              <a:spcBef>
                <a:spcPts val="0"/>
              </a:spcBef>
              <a:spcAft>
                <a:spcPts val="0"/>
              </a:spcAft>
              <a:buNone/>
            </a:pPr>
            <a:r>
              <a:t/>
            </a:r>
            <a:endParaRPr/>
          </a:p>
        </p:txBody>
      </p:sp>
      <p:sp>
        <p:nvSpPr>
          <p:cNvPr id="117" name="Google Shape;117;g2cba9fde460_0_12"/>
          <p:cNvSpPr txBox="1"/>
          <p:nvPr>
            <p:ph type="title"/>
          </p:nvPr>
        </p:nvSpPr>
        <p:spPr>
          <a:xfrm>
            <a:off x="565550" y="1054288"/>
            <a:ext cx="4450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MODEL  IMPLEMENTATION:</a:t>
            </a:r>
            <a:endParaRPr sz="2200">
              <a:latin typeface="Merriweather Black"/>
              <a:ea typeface="Merriweather Black"/>
              <a:cs typeface="Merriweather Black"/>
              <a:sym typeface="Merriweather Black"/>
            </a:endParaRPr>
          </a:p>
        </p:txBody>
      </p:sp>
      <p:pic>
        <p:nvPicPr>
          <p:cNvPr id="118" name="Google Shape;118;g2cba9fde460_0_12"/>
          <p:cNvPicPr preferRelativeResize="0"/>
          <p:nvPr/>
        </p:nvPicPr>
        <p:blipFill>
          <a:blip r:embed="rId3">
            <a:alphaModFix/>
          </a:blip>
          <a:stretch>
            <a:fillRect/>
          </a:stretch>
        </p:blipFill>
        <p:spPr>
          <a:xfrm>
            <a:off x="5662850" y="2825050"/>
            <a:ext cx="3142835" cy="1934875"/>
          </a:xfrm>
          <a:prstGeom prst="rect">
            <a:avLst/>
          </a:prstGeom>
          <a:noFill/>
          <a:ln>
            <a:noFill/>
          </a:ln>
        </p:spPr>
      </p:pic>
      <p:pic>
        <p:nvPicPr>
          <p:cNvPr id="119" name="Google Shape;119;g2cba9fde460_0_12"/>
          <p:cNvPicPr preferRelativeResize="0"/>
          <p:nvPr/>
        </p:nvPicPr>
        <p:blipFill>
          <a:blip r:embed="rId4">
            <a:alphaModFix/>
          </a:blip>
          <a:stretch>
            <a:fillRect/>
          </a:stretch>
        </p:blipFill>
        <p:spPr>
          <a:xfrm>
            <a:off x="3079785" y="2825050"/>
            <a:ext cx="2264972" cy="1934875"/>
          </a:xfrm>
          <a:prstGeom prst="rect">
            <a:avLst/>
          </a:prstGeom>
          <a:noFill/>
          <a:ln>
            <a:noFill/>
          </a:ln>
        </p:spPr>
      </p:pic>
      <p:pic>
        <p:nvPicPr>
          <p:cNvPr id="120" name="Google Shape;120;g2cba9fde460_0_12"/>
          <p:cNvPicPr preferRelativeResize="0"/>
          <p:nvPr/>
        </p:nvPicPr>
        <p:blipFill>
          <a:blip r:embed="rId5">
            <a:alphaModFix/>
          </a:blip>
          <a:stretch>
            <a:fillRect/>
          </a:stretch>
        </p:blipFill>
        <p:spPr>
          <a:xfrm>
            <a:off x="389882" y="2825050"/>
            <a:ext cx="2371783" cy="1934875"/>
          </a:xfrm>
          <a:prstGeom prst="rect">
            <a:avLst/>
          </a:prstGeom>
          <a:noFill/>
          <a:ln>
            <a:noFill/>
          </a:ln>
        </p:spPr>
      </p:pic>
      <p:cxnSp>
        <p:nvCxnSpPr>
          <p:cNvPr id="121" name="Google Shape;121;g2cba9fde460_0_12"/>
          <p:cNvCxnSpPr>
            <a:stCxn id="120" idx="3"/>
            <a:endCxn id="119" idx="1"/>
          </p:cNvCxnSpPr>
          <p:nvPr/>
        </p:nvCxnSpPr>
        <p:spPr>
          <a:xfrm>
            <a:off x="2761665" y="3792488"/>
            <a:ext cx="318000" cy="0"/>
          </a:xfrm>
          <a:prstGeom prst="straightConnector1">
            <a:avLst/>
          </a:prstGeom>
          <a:noFill/>
          <a:ln cap="flat" cmpd="sng" w="76200">
            <a:solidFill>
              <a:srgbClr val="FFFFFF"/>
            </a:solidFill>
            <a:prstDash val="solid"/>
            <a:round/>
            <a:headEnd len="med" w="med" type="none"/>
            <a:tailEnd len="med" w="med" type="none"/>
          </a:ln>
        </p:spPr>
      </p:cxnSp>
      <p:cxnSp>
        <p:nvCxnSpPr>
          <p:cNvPr id="122" name="Google Shape;122;g2cba9fde460_0_12"/>
          <p:cNvCxnSpPr>
            <a:stCxn id="119" idx="3"/>
            <a:endCxn id="118" idx="1"/>
          </p:cNvCxnSpPr>
          <p:nvPr/>
        </p:nvCxnSpPr>
        <p:spPr>
          <a:xfrm>
            <a:off x="5344757" y="3792488"/>
            <a:ext cx="318000" cy="0"/>
          </a:xfrm>
          <a:prstGeom prst="straightConnector1">
            <a:avLst/>
          </a:prstGeom>
          <a:noFill/>
          <a:ln cap="flat" cmpd="sng" w="76200">
            <a:solidFill>
              <a:srgbClr val="FFFFFF"/>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cbd2b9ec5d_0_0"/>
          <p:cNvSpPr txBox="1"/>
          <p:nvPr>
            <p:ph type="title"/>
          </p:nvPr>
        </p:nvSpPr>
        <p:spPr>
          <a:xfrm>
            <a:off x="-92225" y="222250"/>
            <a:ext cx="2858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RESULTS:</a:t>
            </a:r>
            <a:endParaRPr sz="2200">
              <a:latin typeface="Merriweather Black"/>
              <a:ea typeface="Merriweather Black"/>
              <a:cs typeface="Merriweather Black"/>
              <a:sym typeface="Merriweather Black"/>
            </a:endParaRPr>
          </a:p>
        </p:txBody>
      </p:sp>
      <p:pic>
        <p:nvPicPr>
          <p:cNvPr id="128" name="Google Shape;128;g2cbd2b9ec5d_0_0"/>
          <p:cNvPicPr preferRelativeResize="0"/>
          <p:nvPr/>
        </p:nvPicPr>
        <p:blipFill>
          <a:blip r:embed="rId3">
            <a:alphaModFix/>
          </a:blip>
          <a:stretch>
            <a:fillRect/>
          </a:stretch>
        </p:blipFill>
        <p:spPr>
          <a:xfrm>
            <a:off x="612325" y="2977625"/>
            <a:ext cx="5830000" cy="2030851"/>
          </a:xfrm>
          <a:prstGeom prst="rect">
            <a:avLst/>
          </a:prstGeom>
          <a:noFill/>
          <a:ln>
            <a:noFill/>
          </a:ln>
        </p:spPr>
      </p:pic>
      <p:pic>
        <p:nvPicPr>
          <p:cNvPr id="129" name="Google Shape;129;g2cbd2b9ec5d_0_0"/>
          <p:cNvPicPr preferRelativeResize="0"/>
          <p:nvPr/>
        </p:nvPicPr>
        <p:blipFill>
          <a:blip r:embed="rId4">
            <a:alphaModFix/>
          </a:blip>
          <a:stretch>
            <a:fillRect/>
          </a:stretch>
        </p:blipFill>
        <p:spPr>
          <a:xfrm>
            <a:off x="612325" y="837825"/>
            <a:ext cx="5830000" cy="2018175"/>
          </a:xfrm>
          <a:prstGeom prst="rect">
            <a:avLst/>
          </a:prstGeom>
          <a:noFill/>
          <a:ln>
            <a:noFill/>
          </a:ln>
        </p:spPr>
      </p:pic>
      <p:sp>
        <p:nvSpPr>
          <p:cNvPr id="130" name="Google Shape;130;g2cbd2b9ec5d_0_0"/>
          <p:cNvSpPr txBox="1"/>
          <p:nvPr/>
        </p:nvSpPr>
        <p:spPr>
          <a:xfrm>
            <a:off x="6713250" y="3068175"/>
            <a:ext cx="2008200" cy="13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PSNR Values ranges from 22.5 to 24 dB.</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SSIM Values ranges from 0.74 to 0.8 .</a:t>
            </a:r>
            <a:endParaRPr sz="1600">
              <a:solidFill>
                <a:schemeClr val="lt1"/>
              </a:solidFill>
              <a:latin typeface="Fira Sans"/>
              <a:ea typeface="Fira Sans"/>
              <a:cs typeface="Fira Sans"/>
              <a:sym typeface="Fira Sans"/>
            </a:endParaRPr>
          </a:p>
        </p:txBody>
      </p:sp>
      <p:sp>
        <p:nvSpPr>
          <p:cNvPr id="131" name="Google Shape;131;g2cbd2b9ec5d_0_0"/>
          <p:cNvSpPr txBox="1"/>
          <p:nvPr/>
        </p:nvSpPr>
        <p:spPr>
          <a:xfrm>
            <a:off x="6713250" y="1151650"/>
            <a:ext cx="1905600" cy="16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Model was trained for 14 epochs.</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MSE loss = 0.0078</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Val loss = 0.0109</a:t>
            </a:r>
            <a:endParaRPr sz="1600">
              <a:solidFill>
                <a:schemeClr val="lt1"/>
              </a:solidFill>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cbaa0e819f_1_10"/>
          <p:cNvSpPr txBox="1"/>
          <p:nvPr>
            <p:ph type="title"/>
          </p:nvPr>
        </p:nvSpPr>
        <p:spPr>
          <a:xfrm>
            <a:off x="-61500" y="306375"/>
            <a:ext cx="460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RESULTS: DEEPSPACE</a:t>
            </a:r>
            <a:endParaRPr sz="2200">
              <a:latin typeface="Merriweather Black"/>
              <a:ea typeface="Merriweather Black"/>
              <a:cs typeface="Merriweather Black"/>
              <a:sym typeface="Merriweather Black"/>
            </a:endParaRPr>
          </a:p>
        </p:txBody>
      </p:sp>
      <p:sp>
        <p:nvSpPr>
          <p:cNvPr id="137" name="Google Shape;137;g2cbaa0e819f_1_10"/>
          <p:cNvSpPr txBox="1"/>
          <p:nvPr/>
        </p:nvSpPr>
        <p:spPr>
          <a:xfrm>
            <a:off x="6713250" y="3068175"/>
            <a:ext cx="2008200" cy="13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PSNR Values ranges from 37 to 38 dB.</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SSIM Values ranges from 0.94 to 0.95 .</a:t>
            </a:r>
            <a:endParaRPr sz="1600">
              <a:solidFill>
                <a:schemeClr val="lt1"/>
              </a:solidFill>
              <a:latin typeface="Fira Sans"/>
              <a:ea typeface="Fira Sans"/>
              <a:cs typeface="Fira Sans"/>
              <a:sym typeface="Fira Sans"/>
            </a:endParaRPr>
          </a:p>
        </p:txBody>
      </p:sp>
      <p:sp>
        <p:nvSpPr>
          <p:cNvPr id="138" name="Google Shape;138;g2cbaa0e819f_1_10"/>
          <p:cNvSpPr txBox="1"/>
          <p:nvPr/>
        </p:nvSpPr>
        <p:spPr>
          <a:xfrm>
            <a:off x="6713250" y="1151650"/>
            <a:ext cx="2202900" cy="16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Model was trained for 14 epochs.</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MSE loss = </a:t>
            </a:r>
            <a:r>
              <a:rPr lang="en-IN" sz="1000">
                <a:solidFill>
                  <a:schemeClr val="dk1"/>
                </a:solidFill>
                <a:highlight>
                  <a:srgbClr val="FFFFFF"/>
                </a:highlight>
              </a:rPr>
              <a:t>5.9512e-04</a:t>
            </a:r>
            <a:endParaRPr sz="1000">
              <a:solidFill>
                <a:schemeClr val="dk1"/>
              </a:solidFill>
              <a:highlight>
                <a:srgbClr val="FFFFFF"/>
              </a:highlight>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Val loss = </a:t>
            </a:r>
            <a:r>
              <a:rPr lang="en-IN" sz="1000">
                <a:solidFill>
                  <a:schemeClr val="dk1"/>
                </a:solidFill>
                <a:highlight>
                  <a:srgbClr val="FFFFFF"/>
                </a:highlight>
              </a:rPr>
              <a:t>2.5327e-04</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p:txBody>
      </p:sp>
      <p:pic>
        <p:nvPicPr>
          <p:cNvPr id="139" name="Google Shape;139;g2cbaa0e819f_1_10"/>
          <p:cNvPicPr preferRelativeResize="0"/>
          <p:nvPr/>
        </p:nvPicPr>
        <p:blipFill>
          <a:blip r:embed="rId3">
            <a:alphaModFix/>
          </a:blip>
          <a:stretch>
            <a:fillRect/>
          </a:stretch>
        </p:blipFill>
        <p:spPr>
          <a:xfrm>
            <a:off x="644250" y="879087"/>
            <a:ext cx="5648901" cy="2002403"/>
          </a:xfrm>
          <a:prstGeom prst="rect">
            <a:avLst/>
          </a:prstGeom>
          <a:noFill/>
          <a:ln>
            <a:noFill/>
          </a:ln>
        </p:spPr>
      </p:pic>
      <p:pic>
        <p:nvPicPr>
          <p:cNvPr id="140" name="Google Shape;140;g2cbaa0e819f_1_10"/>
          <p:cNvPicPr preferRelativeResize="0"/>
          <p:nvPr/>
        </p:nvPicPr>
        <p:blipFill>
          <a:blip r:embed="rId4">
            <a:alphaModFix/>
          </a:blip>
          <a:stretch>
            <a:fillRect/>
          </a:stretch>
        </p:blipFill>
        <p:spPr>
          <a:xfrm>
            <a:off x="644250" y="2965625"/>
            <a:ext cx="5648898" cy="1994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c11b43ab18_0_35"/>
          <p:cNvSpPr txBox="1"/>
          <p:nvPr>
            <p:ph idx="1" type="body"/>
          </p:nvPr>
        </p:nvSpPr>
        <p:spPr>
          <a:xfrm>
            <a:off x="713225" y="550625"/>
            <a:ext cx="7717500" cy="40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sz="1900"/>
              <a:t>Difference between SRCNN and FSRCNN:</a:t>
            </a:r>
            <a:endParaRPr sz="1900"/>
          </a:p>
          <a:p>
            <a:pPr indent="0" lvl="0" marL="0" rtl="0" algn="l">
              <a:spcBef>
                <a:spcPts val="0"/>
              </a:spcBef>
              <a:spcAft>
                <a:spcPts val="0"/>
              </a:spcAft>
              <a:buNone/>
            </a:pPr>
            <a:r>
              <a:t/>
            </a:r>
            <a:endParaRPr sz="1900"/>
          </a:p>
          <a:p>
            <a:pPr indent="-330200" lvl="0" marL="457200" rtl="0" algn="l">
              <a:spcBef>
                <a:spcPts val="0"/>
              </a:spcBef>
              <a:spcAft>
                <a:spcPts val="0"/>
              </a:spcAft>
              <a:buSzPts val="1600"/>
              <a:buAutoNum type="arabicPeriod"/>
            </a:pPr>
            <a:r>
              <a:rPr lang="en-IN"/>
              <a:t>FSRCNN adopts the original at the end of the network to perform upsampling.</a:t>
            </a:r>
            <a:endParaRPr/>
          </a:p>
          <a:p>
            <a:pPr indent="-330200" lvl="0" marL="457200" rtl="0" algn="l">
              <a:spcBef>
                <a:spcPts val="0"/>
              </a:spcBef>
              <a:spcAft>
                <a:spcPts val="0"/>
              </a:spcAft>
              <a:buSzPts val="1600"/>
              <a:buAutoNum type="arabicPeriod"/>
            </a:pPr>
            <a:r>
              <a:rPr lang="en-IN"/>
              <a:t>The non-linear mapping step in SRCNN is replaced by 3 steps, Shrinking, Mapping and expanding step.</a:t>
            </a:r>
            <a:endParaRPr/>
          </a:p>
          <a:p>
            <a:pPr indent="-330200" lvl="0" marL="457200" rtl="0" algn="l">
              <a:spcBef>
                <a:spcPts val="0"/>
              </a:spcBef>
              <a:spcAft>
                <a:spcPts val="0"/>
              </a:spcAft>
              <a:buSzPts val="1600"/>
              <a:buAutoNum type="arabicPeriod"/>
            </a:pPr>
            <a:r>
              <a:rPr lang="en-IN"/>
              <a:t>FSRCNN introduces a deconvolutional layer at the end of the network. This allows learning directly from the original LR image (without bicubic interpolation) to the HR image.</a:t>
            </a:r>
            <a:endParaRPr/>
          </a:p>
          <a:p>
            <a:pPr indent="-330200" lvl="0" marL="457200" rtl="0" algn="l">
              <a:spcBef>
                <a:spcPts val="0"/>
              </a:spcBef>
              <a:spcAft>
                <a:spcPts val="0"/>
              </a:spcAft>
              <a:buSzPts val="1600"/>
              <a:buAutoNum type="arabicPeriod"/>
            </a:pPr>
            <a:r>
              <a:rPr lang="en-IN"/>
              <a:t>FSRCNN uses smaller filter sizes but includes more mapping layers.</a:t>
            </a:r>
            <a:endParaRPr/>
          </a:p>
          <a:p>
            <a:pPr indent="-330200" lvl="0" marL="457200" rtl="0" algn="l">
              <a:spcBef>
                <a:spcPts val="0"/>
              </a:spcBef>
              <a:spcAft>
                <a:spcPts val="0"/>
              </a:spcAft>
              <a:buSzPts val="1600"/>
              <a:buAutoNum type="arabicPeriod"/>
            </a:pPr>
            <a:r>
              <a:rPr lang="en-IN"/>
              <a:t>FSRCNN achieves a speedup of more than 40 times as compared to SRCNN while maintaining superior restoration quality.</a:t>
            </a:r>
            <a:endParaRPr/>
          </a:p>
          <a:p>
            <a:pPr indent="-330200" lvl="0" marL="457200" rtl="0" algn="l">
              <a:spcBef>
                <a:spcPts val="0"/>
              </a:spcBef>
              <a:spcAft>
                <a:spcPts val="0"/>
              </a:spcAft>
              <a:buSzPts val="1600"/>
              <a:buAutoNum type="arabicPeriod"/>
            </a:pPr>
            <a:r>
              <a:rPr lang="en-IN"/>
              <a:t>By comparing SRCNN and FSRCNN, FSRCNN has a better PSNR (image quality) and much shorter running time.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cba9fde460_1_0"/>
          <p:cNvSpPr txBox="1"/>
          <p:nvPr>
            <p:ph type="title"/>
          </p:nvPr>
        </p:nvSpPr>
        <p:spPr>
          <a:xfrm>
            <a:off x="665100" y="3719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IN">
                <a:latin typeface="Merriweather Black"/>
                <a:ea typeface="Merriweather Black"/>
                <a:cs typeface="Merriweather Black"/>
                <a:sym typeface="Merriweather Black"/>
              </a:rPr>
              <a:t>SRGAN Method</a:t>
            </a:r>
            <a:endParaRPr>
              <a:latin typeface="Merriweather Black"/>
              <a:ea typeface="Merriweather Black"/>
              <a:cs typeface="Merriweather Black"/>
              <a:sym typeface="Merriweather Black"/>
            </a:endParaRPr>
          </a:p>
        </p:txBody>
      </p:sp>
      <p:sp>
        <p:nvSpPr>
          <p:cNvPr id="151" name="Google Shape;151;g2cba9fde460_1_0"/>
          <p:cNvSpPr txBox="1"/>
          <p:nvPr>
            <p:ph idx="1" type="body"/>
          </p:nvPr>
        </p:nvSpPr>
        <p:spPr>
          <a:xfrm>
            <a:off x="665100" y="1154025"/>
            <a:ext cx="8080800" cy="33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Estimating a High resolution image from it Low resolution counterpart.</a:t>
            </a:r>
            <a:endParaRPr/>
          </a:p>
          <a:p>
            <a:pPr indent="0" lvl="0" marL="0" rtl="0" algn="l">
              <a:spcBef>
                <a:spcPts val="0"/>
              </a:spcBef>
              <a:spcAft>
                <a:spcPts val="0"/>
              </a:spcAft>
              <a:buNone/>
            </a:pPr>
            <a:r>
              <a:rPr lang="en-IN"/>
              <a:t>Key points about SRGAN:</a:t>
            </a:r>
            <a:endParaRPr/>
          </a:p>
          <a:p>
            <a:pPr indent="-330200" lvl="0" marL="457200" rtl="0" algn="l">
              <a:spcBef>
                <a:spcPts val="0"/>
              </a:spcBef>
              <a:spcAft>
                <a:spcPts val="0"/>
              </a:spcAft>
              <a:buSzPts val="1600"/>
              <a:buChar char="●"/>
            </a:pPr>
            <a:r>
              <a:rPr lang="en-IN"/>
              <a:t>Architecture Components :</a:t>
            </a:r>
            <a:endParaRPr/>
          </a:p>
          <a:p>
            <a:pPr indent="0" lvl="0" marL="457200" rtl="0" algn="l">
              <a:spcBef>
                <a:spcPts val="0"/>
              </a:spcBef>
              <a:spcAft>
                <a:spcPts val="0"/>
              </a:spcAft>
              <a:buNone/>
            </a:pPr>
            <a:r>
              <a:rPr lang="en-IN"/>
              <a:t>       </a:t>
            </a:r>
            <a:r>
              <a:rPr b="1" lang="en-IN" u="sng"/>
              <a:t>Generator: </a:t>
            </a:r>
            <a:endParaRPr b="1" u="sng"/>
          </a:p>
          <a:p>
            <a:pPr indent="0" lvl="0" marL="457200" rtl="0" algn="l">
              <a:spcBef>
                <a:spcPts val="0"/>
              </a:spcBef>
              <a:spcAft>
                <a:spcPts val="0"/>
              </a:spcAft>
              <a:buNone/>
            </a:pPr>
            <a:r>
              <a:rPr lang="en-IN"/>
              <a:t>          Produces HR from LR inputs.</a:t>
            </a:r>
            <a:endParaRPr/>
          </a:p>
          <a:p>
            <a:pPr indent="0" lvl="0" marL="457200" rtl="0" algn="l">
              <a:spcBef>
                <a:spcPts val="0"/>
              </a:spcBef>
              <a:spcAft>
                <a:spcPts val="0"/>
              </a:spcAft>
              <a:buNone/>
            </a:pPr>
            <a:r>
              <a:rPr lang="en-IN"/>
              <a:t>          Uses Residual networks for training.</a:t>
            </a:r>
            <a:endParaRPr/>
          </a:p>
          <a:p>
            <a:pPr indent="0" lvl="0" marL="457200" rtl="0" algn="l">
              <a:spcBef>
                <a:spcPts val="0"/>
              </a:spcBef>
              <a:spcAft>
                <a:spcPts val="0"/>
              </a:spcAft>
              <a:buNone/>
            </a:pPr>
            <a:r>
              <a:rPr lang="en-IN"/>
              <a:t>          Skip connections within residual blocks for deeper </a:t>
            </a:r>
            <a:r>
              <a:rPr lang="en-IN"/>
              <a:t>networks</a:t>
            </a:r>
            <a:r>
              <a:rPr lang="en-IN"/>
              <a:t>. (Our </a:t>
            </a:r>
            <a:endParaRPr/>
          </a:p>
          <a:p>
            <a:pPr indent="0" lvl="0" marL="457200" rtl="0" algn="l">
              <a:spcBef>
                <a:spcPts val="0"/>
              </a:spcBef>
              <a:spcAft>
                <a:spcPts val="0"/>
              </a:spcAft>
              <a:buNone/>
            </a:pPr>
            <a:r>
              <a:rPr lang="en-IN"/>
              <a:t>              </a:t>
            </a:r>
            <a:r>
              <a:rPr lang="en-IN"/>
              <a:t>thought process)</a:t>
            </a:r>
            <a:endParaRPr/>
          </a:p>
          <a:p>
            <a:pPr indent="0" lvl="0" marL="457200" rtl="0" algn="l">
              <a:spcBef>
                <a:spcPts val="0"/>
              </a:spcBef>
              <a:spcAft>
                <a:spcPts val="0"/>
              </a:spcAft>
              <a:buNone/>
            </a:pPr>
            <a:r>
              <a:rPr lang="en-IN"/>
              <a:t>       </a:t>
            </a:r>
            <a:r>
              <a:rPr b="1" lang="en-IN" u="sng"/>
              <a:t>Discriminator:</a:t>
            </a:r>
            <a:endParaRPr b="1" u="sng"/>
          </a:p>
          <a:p>
            <a:pPr indent="0" lvl="0" marL="457200" rtl="0" algn="l">
              <a:spcBef>
                <a:spcPts val="0"/>
              </a:spcBef>
              <a:spcAft>
                <a:spcPts val="0"/>
              </a:spcAft>
              <a:buNone/>
            </a:pPr>
            <a:r>
              <a:rPr lang="en-IN"/>
              <a:t>           Distinguish between original HR image and generated super-resolution                   </a:t>
            </a:r>
            <a:endParaRPr/>
          </a:p>
          <a:p>
            <a:pPr indent="0" lvl="0" marL="457200" rtl="0" algn="l">
              <a:spcBef>
                <a:spcPts val="0"/>
              </a:spcBef>
              <a:spcAft>
                <a:spcPts val="0"/>
              </a:spcAft>
              <a:buNone/>
            </a:pPr>
            <a:r>
              <a:rPr lang="en-IN"/>
              <a:t>           i</a:t>
            </a:r>
            <a:r>
              <a:rPr lang="en-IN"/>
              <a:t>mage. (ReLU architecture)</a:t>
            </a:r>
            <a:endParaRPr/>
          </a:p>
          <a:p>
            <a:pPr indent="0" lvl="0" marL="4572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cba9fde460_1_11"/>
          <p:cNvSpPr txBox="1"/>
          <p:nvPr>
            <p:ph idx="1" type="body"/>
          </p:nvPr>
        </p:nvSpPr>
        <p:spPr>
          <a:xfrm>
            <a:off x="713250" y="434750"/>
            <a:ext cx="7717500" cy="4169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t/>
            </a:r>
            <a:endParaRPr/>
          </a:p>
          <a:p>
            <a:pPr indent="-330200" lvl="0" marL="457200" rtl="0" algn="l">
              <a:spcBef>
                <a:spcPts val="0"/>
              </a:spcBef>
              <a:spcAft>
                <a:spcPts val="0"/>
              </a:spcAft>
              <a:buSzPts val="1600"/>
              <a:buChar char="●"/>
            </a:pPr>
            <a:r>
              <a:rPr lang="en-IN"/>
              <a:t>Perceptual Loss Function:</a:t>
            </a:r>
            <a:endParaRPr/>
          </a:p>
          <a:p>
            <a:pPr indent="0" lvl="0" marL="914400" rtl="0" algn="l">
              <a:spcBef>
                <a:spcPts val="0"/>
              </a:spcBef>
              <a:spcAft>
                <a:spcPts val="0"/>
              </a:spcAft>
              <a:buClr>
                <a:schemeClr val="dk1"/>
              </a:buClr>
              <a:buSzPts val="1100"/>
              <a:buFont typeface="Arial"/>
              <a:buNone/>
            </a:pPr>
            <a:r>
              <a:rPr b="1" lang="en-IN" u="sng"/>
              <a:t>Content Loss:</a:t>
            </a:r>
            <a:endParaRPr b="1" u="sng"/>
          </a:p>
          <a:p>
            <a:pPr indent="0" lvl="0" marL="0" rtl="0" algn="l">
              <a:spcBef>
                <a:spcPts val="0"/>
              </a:spcBef>
              <a:spcAft>
                <a:spcPts val="0"/>
              </a:spcAft>
              <a:buNone/>
            </a:pPr>
            <a:r>
              <a:rPr lang="en-IN"/>
              <a:t>   It measures perceptual similarity b/w super-resolved images and the  ground truth (High-resolution) images.</a:t>
            </a:r>
            <a:r>
              <a:rPr lang="en-IN"/>
              <a:t>             </a:t>
            </a:r>
            <a:endParaRPr/>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rPr b="1" lang="en-IN" u="sng"/>
              <a:t>Adversarial</a:t>
            </a:r>
            <a:r>
              <a:rPr b="1" lang="en-IN" u="sng"/>
              <a:t> </a:t>
            </a:r>
            <a:endParaRPr b="1" u="sng"/>
          </a:p>
          <a:p>
            <a:pPr indent="0" lvl="0" marL="0" rtl="0" algn="l">
              <a:spcBef>
                <a:spcPts val="0"/>
              </a:spcBef>
              <a:spcAft>
                <a:spcPts val="0"/>
              </a:spcAft>
              <a:buNone/>
            </a:pPr>
            <a:r>
              <a:rPr lang="en-IN"/>
              <a:t>Encourages the generator to produce highly realistic super resolution i</a:t>
            </a:r>
            <a:r>
              <a:rPr lang="en-IN"/>
              <a:t>mages.  Leverages a discriminator network. (The generator tries to minimize the loss, while the discriminator tries to maximize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cba9fde460_1_16"/>
          <p:cNvSpPr txBox="1"/>
          <p:nvPr>
            <p:ph type="title"/>
          </p:nvPr>
        </p:nvSpPr>
        <p:spPr>
          <a:xfrm>
            <a:off x="800775" y="3373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sz="2600">
                <a:latin typeface="Merriweather Black"/>
                <a:ea typeface="Merriweather Black"/>
                <a:cs typeface="Merriweather Black"/>
                <a:sym typeface="Merriweather Black"/>
              </a:rPr>
              <a:t>RESULTS</a:t>
            </a:r>
            <a:endParaRPr sz="2600">
              <a:latin typeface="Merriweather Black"/>
              <a:ea typeface="Merriweather Black"/>
              <a:cs typeface="Merriweather Black"/>
              <a:sym typeface="Merriweather Black"/>
            </a:endParaRPr>
          </a:p>
        </p:txBody>
      </p:sp>
      <p:sp>
        <p:nvSpPr>
          <p:cNvPr id="162" name="Google Shape;162;g2cba9fde460_1_16"/>
          <p:cNvSpPr txBox="1"/>
          <p:nvPr>
            <p:ph idx="1" type="body"/>
          </p:nvPr>
        </p:nvSpPr>
        <p:spPr>
          <a:xfrm>
            <a:off x="713225" y="910000"/>
            <a:ext cx="8297400" cy="36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 AVERAGE PSNR VALUED SUPER-RESOLVED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a:t>
            </a:r>
            <a:endParaRPr/>
          </a:p>
          <a:p>
            <a:pPr indent="0" lvl="0" marL="0" rtl="0" algn="l">
              <a:spcBef>
                <a:spcPts val="0"/>
              </a:spcBef>
              <a:spcAft>
                <a:spcPts val="0"/>
              </a:spcAft>
              <a:buNone/>
            </a:pPr>
            <a:r>
              <a:rPr lang="en-IN"/>
              <a:t>                                                              —-</a:t>
            </a:r>
            <a:endParaRPr/>
          </a:p>
          <a:p>
            <a:pPr indent="0" lvl="0" marL="0" rtl="0" algn="l">
              <a:spcBef>
                <a:spcPts val="0"/>
              </a:spcBef>
              <a:spcAft>
                <a:spcPts val="0"/>
              </a:spcAft>
              <a:buNone/>
            </a:pPr>
            <a:r>
              <a:rPr lang="en-IN"/>
              <a:t>                                                                            </a:t>
            </a:r>
            <a:endParaRPr/>
          </a:p>
          <a:p>
            <a:pPr indent="0" lvl="0" marL="0" rtl="0" algn="l">
              <a:spcBef>
                <a:spcPts val="0"/>
              </a:spcBef>
              <a:spcAft>
                <a:spcPts val="0"/>
              </a:spcAft>
              <a:buNone/>
            </a:pPr>
            <a:r>
              <a:rPr lang="en-IN"/>
              <a:t>          LR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Ground Truth                                     Super- Resolved</a:t>
            </a:r>
            <a:endParaRPr/>
          </a:p>
          <a:p>
            <a:pPr indent="0" lvl="0" marL="0" rtl="0" algn="l">
              <a:spcBef>
                <a:spcPts val="0"/>
              </a:spcBef>
              <a:spcAft>
                <a:spcPts val="0"/>
              </a:spcAft>
              <a:buNone/>
            </a:pPr>
            <a:r>
              <a:rPr lang="en-IN"/>
              <a:t> </a:t>
            </a:r>
            <a:endParaRPr/>
          </a:p>
          <a:p>
            <a:pPr indent="0" lvl="0" marL="0" rtl="0" algn="l">
              <a:spcBef>
                <a:spcPts val="0"/>
              </a:spcBef>
              <a:spcAft>
                <a:spcPts val="0"/>
              </a:spcAft>
              <a:buNone/>
            </a:pPr>
            <a:r>
              <a:rPr lang="en-IN"/>
              <a:t>PSNR VALUE: </a:t>
            </a:r>
            <a:r>
              <a:rPr lang="en-IN"/>
              <a:t>24.387535389397478  dB                 SSIM: 0.7454895233450496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63" name="Google Shape;163;g2cba9fde460_1_16"/>
          <p:cNvPicPr preferRelativeResize="0"/>
          <p:nvPr/>
        </p:nvPicPr>
        <p:blipFill>
          <a:blip r:embed="rId3">
            <a:alphaModFix/>
          </a:blip>
          <a:stretch>
            <a:fillRect/>
          </a:stretch>
        </p:blipFill>
        <p:spPr>
          <a:xfrm>
            <a:off x="1346150" y="2504550"/>
            <a:ext cx="408475" cy="408475"/>
          </a:xfrm>
          <a:prstGeom prst="rect">
            <a:avLst/>
          </a:prstGeom>
          <a:noFill/>
          <a:ln>
            <a:noFill/>
          </a:ln>
        </p:spPr>
      </p:pic>
      <p:pic>
        <p:nvPicPr>
          <p:cNvPr id="164" name="Google Shape;164;g2cba9fde460_1_16"/>
          <p:cNvPicPr preferRelativeResize="0"/>
          <p:nvPr/>
        </p:nvPicPr>
        <p:blipFill>
          <a:blip r:embed="rId4">
            <a:alphaModFix/>
          </a:blip>
          <a:stretch>
            <a:fillRect/>
          </a:stretch>
        </p:blipFill>
        <p:spPr>
          <a:xfrm>
            <a:off x="2363775" y="1521000"/>
            <a:ext cx="2136275" cy="2136300"/>
          </a:xfrm>
          <a:prstGeom prst="rect">
            <a:avLst/>
          </a:prstGeom>
          <a:noFill/>
          <a:ln>
            <a:noFill/>
          </a:ln>
        </p:spPr>
      </p:pic>
      <p:pic>
        <p:nvPicPr>
          <p:cNvPr id="165" name="Google Shape;165;g2cba9fde460_1_16"/>
          <p:cNvPicPr preferRelativeResize="0"/>
          <p:nvPr/>
        </p:nvPicPr>
        <p:blipFill>
          <a:blip r:embed="rId5">
            <a:alphaModFix/>
          </a:blip>
          <a:stretch>
            <a:fillRect/>
          </a:stretch>
        </p:blipFill>
        <p:spPr>
          <a:xfrm>
            <a:off x="5687325" y="1503600"/>
            <a:ext cx="2136275" cy="2136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cba9fde460_4_20"/>
          <p:cNvSpPr txBox="1"/>
          <p:nvPr>
            <p:ph type="title"/>
          </p:nvPr>
        </p:nvSpPr>
        <p:spPr>
          <a:xfrm>
            <a:off x="713225" y="6009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sz="3000">
                <a:latin typeface="Merriweather Black"/>
                <a:ea typeface="Merriweather Black"/>
                <a:cs typeface="Merriweather Black"/>
                <a:sym typeface="Merriweather Black"/>
              </a:rPr>
              <a:t>RESULTS</a:t>
            </a:r>
            <a:endParaRPr sz="3000">
              <a:latin typeface="Merriweather Black"/>
              <a:ea typeface="Merriweather Black"/>
              <a:cs typeface="Merriweather Black"/>
              <a:sym typeface="Merriweather Black"/>
            </a:endParaRPr>
          </a:p>
        </p:txBody>
      </p:sp>
      <p:sp>
        <p:nvSpPr>
          <p:cNvPr id="171" name="Google Shape;171;g2cba9fde460_4_20"/>
          <p:cNvSpPr txBox="1"/>
          <p:nvPr>
            <p:ph idx="1" type="body"/>
          </p:nvPr>
        </p:nvSpPr>
        <p:spPr>
          <a:xfrm>
            <a:off x="713225" y="1246950"/>
            <a:ext cx="7717500" cy="33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POOR PSNR VALUED SUPER-RESOLVED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PSNR VALUE: 19.8033435689968 dB              SSIM: 0.69292757798687439</a:t>
            </a:r>
            <a:endParaRPr/>
          </a:p>
        </p:txBody>
      </p:sp>
      <p:pic>
        <p:nvPicPr>
          <p:cNvPr id="172" name="Google Shape;172;g2cba9fde460_4_20"/>
          <p:cNvPicPr preferRelativeResize="0"/>
          <p:nvPr/>
        </p:nvPicPr>
        <p:blipFill>
          <a:blip r:embed="rId3">
            <a:alphaModFix/>
          </a:blip>
          <a:stretch>
            <a:fillRect/>
          </a:stretch>
        </p:blipFill>
        <p:spPr>
          <a:xfrm>
            <a:off x="2648975" y="1833775"/>
            <a:ext cx="2438400" cy="2438400"/>
          </a:xfrm>
          <a:prstGeom prst="rect">
            <a:avLst/>
          </a:prstGeom>
          <a:noFill/>
          <a:ln>
            <a:noFill/>
          </a:ln>
        </p:spPr>
      </p:pic>
      <p:pic>
        <p:nvPicPr>
          <p:cNvPr id="173" name="Google Shape;173;g2cba9fde460_4_20"/>
          <p:cNvPicPr preferRelativeResize="0"/>
          <p:nvPr/>
        </p:nvPicPr>
        <p:blipFill>
          <a:blip r:embed="rId4">
            <a:alphaModFix/>
          </a:blip>
          <a:stretch>
            <a:fillRect/>
          </a:stretch>
        </p:blipFill>
        <p:spPr>
          <a:xfrm>
            <a:off x="5992325" y="1833775"/>
            <a:ext cx="2438400" cy="2438400"/>
          </a:xfrm>
          <a:prstGeom prst="rect">
            <a:avLst/>
          </a:prstGeom>
          <a:noFill/>
          <a:ln>
            <a:noFill/>
          </a:ln>
        </p:spPr>
      </p:pic>
      <p:pic>
        <p:nvPicPr>
          <p:cNvPr id="174" name="Google Shape;174;g2cba9fde460_4_20"/>
          <p:cNvPicPr preferRelativeResize="0"/>
          <p:nvPr/>
        </p:nvPicPr>
        <p:blipFill>
          <a:blip r:embed="rId5">
            <a:alphaModFix/>
          </a:blip>
          <a:stretch>
            <a:fillRect/>
          </a:stretch>
        </p:blipFill>
        <p:spPr>
          <a:xfrm>
            <a:off x="1084850" y="2721238"/>
            <a:ext cx="408425" cy="40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pic>
        <p:nvPicPr>
          <p:cNvPr id="35" name="Google Shape;35;g26ca172cc8b_0_13"/>
          <p:cNvPicPr preferRelativeResize="0"/>
          <p:nvPr/>
        </p:nvPicPr>
        <p:blipFill>
          <a:blip r:embed="rId3">
            <a:alphaModFix/>
          </a:blip>
          <a:stretch>
            <a:fillRect/>
          </a:stretch>
        </p:blipFill>
        <p:spPr>
          <a:xfrm>
            <a:off x="1009650" y="3022772"/>
            <a:ext cx="3631855" cy="1815928"/>
          </a:xfrm>
          <a:prstGeom prst="rect">
            <a:avLst/>
          </a:prstGeom>
          <a:noFill/>
          <a:ln>
            <a:noFill/>
          </a:ln>
        </p:spPr>
      </p:pic>
      <p:sp>
        <p:nvSpPr>
          <p:cNvPr id="36" name="Google Shape;36;g26ca172cc8b_0_13"/>
          <p:cNvSpPr txBox="1"/>
          <p:nvPr>
            <p:ph type="ctrTitle"/>
          </p:nvPr>
        </p:nvSpPr>
        <p:spPr>
          <a:xfrm>
            <a:off x="433500" y="1187297"/>
            <a:ext cx="8134500" cy="2019900"/>
          </a:xfrm>
          <a:prstGeom prst="rect">
            <a:avLst/>
          </a:prstGeom>
          <a:noFill/>
          <a:ln>
            <a:noFill/>
          </a:ln>
        </p:spPr>
        <p:txBody>
          <a:bodyPr anchorCtr="0" anchor="b" bIns="91425" lIns="91425" spcFirstLastPara="1" rIns="91425" wrap="square" tIns="91425">
            <a:noAutofit/>
          </a:bodyPr>
          <a:lstStyle/>
          <a:p>
            <a:pPr indent="-381000" lvl="0" marL="457200" rtl="0" algn="l">
              <a:lnSpc>
                <a:spcPct val="100000"/>
              </a:lnSpc>
              <a:spcBef>
                <a:spcPts val="0"/>
              </a:spcBef>
              <a:spcAft>
                <a:spcPts val="0"/>
              </a:spcAft>
              <a:buSzPts val="2400"/>
              <a:buFont typeface="Calibri"/>
              <a:buChar char="●"/>
            </a:pPr>
            <a:r>
              <a:rPr lang="en-IN" sz="2400">
                <a:latin typeface="Calibri"/>
                <a:ea typeface="Calibri"/>
                <a:cs typeface="Calibri"/>
                <a:sym typeface="Calibri"/>
              </a:rPr>
              <a:t>LUNAR surface image 2D SUPER-RESOLUTION using neighbouring information.</a:t>
            </a:r>
            <a:endParaRPr sz="2400">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IN" sz="2400">
                <a:latin typeface="Calibri"/>
                <a:ea typeface="Calibri"/>
                <a:cs typeface="Calibri"/>
                <a:sym typeface="Calibri"/>
              </a:rPr>
              <a:t>Carrying 2D image SUPER-RESOLUTION to Deep Space Objects and further carrying it forward the super resolution to 3D MODELLING of these objects like Nebulae (Future Scope).</a:t>
            </a:r>
            <a:endParaRPr sz="2400">
              <a:latin typeface="Calibri"/>
              <a:ea typeface="Calibri"/>
              <a:cs typeface="Calibri"/>
              <a:sym typeface="Calibri"/>
            </a:endParaRPr>
          </a:p>
        </p:txBody>
      </p:sp>
      <p:sp>
        <p:nvSpPr>
          <p:cNvPr id="37" name="Google Shape;37;g26ca172cc8b_0_13"/>
          <p:cNvSpPr txBox="1"/>
          <p:nvPr>
            <p:ph idx="4294967295" type="title"/>
          </p:nvPr>
        </p:nvSpPr>
        <p:spPr>
          <a:xfrm>
            <a:off x="642002" y="276650"/>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3000">
                <a:latin typeface="Merriweather Black"/>
                <a:ea typeface="Merriweather Black"/>
                <a:cs typeface="Merriweather Black"/>
                <a:sym typeface="Merriweather Black"/>
              </a:rPr>
              <a:t>PROBLEM STATEMENT</a:t>
            </a:r>
            <a:endParaRPr sz="3000">
              <a:latin typeface="Merriweather Black"/>
              <a:ea typeface="Merriweather Black"/>
              <a:cs typeface="Merriweather Black"/>
              <a:sym typeface="Merriweather Black"/>
            </a:endParaRPr>
          </a:p>
        </p:txBody>
      </p:sp>
      <p:pic>
        <p:nvPicPr>
          <p:cNvPr id="38" name="Google Shape;38;g26ca172cc8b_0_13"/>
          <p:cNvPicPr preferRelativeResize="0"/>
          <p:nvPr/>
        </p:nvPicPr>
        <p:blipFill rotWithShape="1">
          <a:blip r:embed="rId4">
            <a:alphaModFix/>
          </a:blip>
          <a:srcRect b="0" l="0" r="0" t="0"/>
          <a:stretch/>
        </p:blipFill>
        <p:spPr>
          <a:xfrm>
            <a:off x="5152600" y="3143075"/>
            <a:ext cx="3058175" cy="1695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p:tgtEl>
                                          <p:spTgt spid="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cba9fde460_4_1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IN"/>
              <a:t>ESRGAN</a:t>
            </a:r>
            <a:endParaRPr/>
          </a:p>
        </p:txBody>
      </p:sp>
      <p:sp>
        <p:nvSpPr>
          <p:cNvPr id="180" name="Google Shape;180;g2cba9fde460_4_15"/>
          <p:cNvSpPr txBox="1"/>
          <p:nvPr>
            <p:ph idx="1" type="body"/>
          </p:nvPr>
        </p:nvSpPr>
        <p:spPr>
          <a:xfrm>
            <a:off x="713225" y="1246950"/>
            <a:ext cx="7717500" cy="335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IN"/>
              <a:t>Residual-in-residual dense block (RRDB) implementation.</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IN"/>
              <a:t>The generator model in ESRGAN is similar to SRGAN, but with the modified residual block. Batch normalization layers are removed from every residual block, leading to improved performance and reduced computational complexity.</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IN"/>
              <a:t>Uses relativistic loss, which measures the ‘relative’ reality between images. The discriminator predicts whether the real HR image is more realistic than the generated ones.</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IN"/>
              <a:t>ESRGAN uses sub-pixel convolution layers for upsampling.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cba9fde460_4_5"/>
          <p:cNvSpPr txBox="1"/>
          <p:nvPr>
            <p:ph idx="1" type="body"/>
          </p:nvPr>
        </p:nvSpPr>
        <p:spPr>
          <a:xfrm>
            <a:off x="683150" y="350600"/>
            <a:ext cx="7717500" cy="43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AVG PSNR VALUED SUPER-RESOLVED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LR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Ground Truth                                              Super-resolved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IN"/>
              <a:t>PSNR:  24.790538351590257 dB                SSIM: 0.7520313764042425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a:t>
            </a:r>
            <a:endParaRPr/>
          </a:p>
          <a:p>
            <a:pPr indent="0" lvl="0" marL="0" rtl="0" algn="l">
              <a:spcBef>
                <a:spcPts val="0"/>
              </a:spcBef>
              <a:spcAft>
                <a:spcPts val="0"/>
              </a:spcAft>
              <a:buNone/>
            </a:pPr>
            <a:r>
              <a:rPr lang="en-IN"/>
              <a:t>       </a:t>
            </a:r>
            <a:endParaRPr/>
          </a:p>
        </p:txBody>
      </p:sp>
      <p:pic>
        <p:nvPicPr>
          <p:cNvPr id="186" name="Google Shape;186;g2cba9fde460_4_5"/>
          <p:cNvPicPr preferRelativeResize="0"/>
          <p:nvPr/>
        </p:nvPicPr>
        <p:blipFill>
          <a:blip r:embed="rId3">
            <a:alphaModFix/>
          </a:blip>
          <a:stretch>
            <a:fillRect/>
          </a:stretch>
        </p:blipFill>
        <p:spPr>
          <a:xfrm>
            <a:off x="2594800" y="1045750"/>
            <a:ext cx="2438400" cy="2438400"/>
          </a:xfrm>
          <a:prstGeom prst="rect">
            <a:avLst/>
          </a:prstGeom>
          <a:noFill/>
          <a:ln>
            <a:noFill/>
          </a:ln>
        </p:spPr>
      </p:pic>
      <p:pic>
        <p:nvPicPr>
          <p:cNvPr id="187" name="Google Shape;187;g2cba9fde460_4_5"/>
          <p:cNvPicPr preferRelativeResize="0"/>
          <p:nvPr/>
        </p:nvPicPr>
        <p:blipFill>
          <a:blip r:embed="rId4">
            <a:alphaModFix/>
          </a:blip>
          <a:stretch>
            <a:fillRect/>
          </a:stretch>
        </p:blipFill>
        <p:spPr>
          <a:xfrm>
            <a:off x="5966300" y="1015675"/>
            <a:ext cx="2438400" cy="2438400"/>
          </a:xfrm>
          <a:prstGeom prst="rect">
            <a:avLst/>
          </a:prstGeom>
          <a:noFill/>
          <a:ln>
            <a:noFill/>
          </a:ln>
        </p:spPr>
      </p:pic>
      <p:pic>
        <p:nvPicPr>
          <p:cNvPr id="188" name="Google Shape;188;g2cba9fde460_4_5"/>
          <p:cNvPicPr preferRelativeResize="0"/>
          <p:nvPr/>
        </p:nvPicPr>
        <p:blipFill>
          <a:blip r:embed="rId5">
            <a:alphaModFix/>
          </a:blip>
          <a:stretch>
            <a:fillRect/>
          </a:stretch>
        </p:blipFill>
        <p:spPr>
          <a:xfrm>
            <a:off x="1283350" y="2075775"/>
            <a:ext cx="378350" cy="378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cba9fde460_4_82"/>
          <p:cNvSpPr txBox="1"/>
          <p:nvPr>
            <p:ph type="title"/>
          </p:nvPr>
        </p:nvSpPr>
        <p:spPr>
          <a:xfrm>
            <a:off x="43050" y="641975"/>
            <a:ext cx="6328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IN" sz="3000">
                <a:latin typeface="Merriweather Black"/>
                <a:ea typeface="Merriweather Black"/>
                <a:cs typeface="Merriweather Black"/>
                <a:sym typeface="Merriweather Black"/>
              </a:rPr>
              <a:t>DEEP SPACE OBJECT</a:t>
            </a:r>
            <a:endParaRPr sz="3000">
              <a:latin typeface="Merriweather Black"/>
              <a:ea typeface="Merriweather Black"/>
              <a:cs typeface="Merriweather Black"/>
              <a:sym typeface="Merriweather Black"/>
            </a:endParaRPr>
          </a:p>
          <a:p>
            <a:pPr indent="0" lvl="0" marL="0" rtl="0" algn="ctr">
              <a:spcBef>
                <a:spcPts val="0"/>
              </a:spcBef>
              <a:spcAft>
                <a:spcPts val="0"/>
              </a:spcAft>
              <a:buNone/>
            </a:pPr>
            <a:r>
              <a:t/>
            </a:r>
            <a:endParaRPr/>
          </a:p>
        </p:txBody>
      </p:sp>
      <p:sp>
        <p:nvSpPr>
          <p:cNvPr id="194" name="Google Shape;194;g2cba9fde460_4_82"/>
          <p:cNvSpPr txBox="1"/>
          <p:nvPr>
            <p:ph idx="1" type="body"/>
          </p:nvPr>
        </p:nvSpPr>
        <p:spPr>
          <a:xfrm>
            <a:off x="713225" y="1062525"/>
            <a:ext cx="7717500" cy="33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LR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GROUND TRUTH                              SUPER-RESOLVED</a:t>
            </a:r>
            <a:endParaRPr/>
          </a:p>
          <a:p>
            <a:pPr indent="0" lvl="0" marL="0" rtl="0" algn="l">
              <a:spcBef>
                <a:spcPts val="0"/>
              </a:spcBef>
              <a:spcAft>
                <a:spcPts val="0"/>
              </a:spcAft>
              <a:buNone/>
            </a:pPr>
            <a:r>
              <a:rPr lang="en-IN"/>
              <a:t>PSNR: 38.372670999430703  dB         SSIM: 0.88922063095860494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195" name="Google Shape;195;g2cba9fde460_4_82"/>
          <p:cNvPicPr preferRelativeResize="0"/>
          <p:nvPr/>
        </p:nvPicPr>
        <p:blipFill>
          <a:blip r:embed="rId3">
            <a:alphaModFix/>
          </a:blip>
          <a:stretch>
            <a:fillRect/>
          </a:stretch>
        </p:blipFill>
        <p:spPr>
          <a:xfrm>
            <a:off x="1233625" y="2598250"/>
            <a:ext cx="408475" cy="408475"/>
          </a:xfrm>
          <a:prstGeom prst="rect">
            <a:avLst/>
          </a:prstGeom>
          <a:noFill/>
          <a:ln>
            <a:noFill/>
          </a:ln>
        </p:spPr>
      </p:pic>
      <p:pic>
        <p:nvPicPr>
          <p:cNvPr id="196" name="Google Shape;196;g2cba9fde460_4_82"/>
          <p:cNvPicPr preferRelativeResize="0"/>
          <p:nvPr/>
        </p:nvPicPr>
        <p:blipFill>
          <a:blip r:embed="rId4">
            <a:alphaModFix/>
          </a:blip>
          <a:stretch>
            <a:fillRect/>
          </a:stretch>
        </p:blipFill>
        <p:spPr>
          <a:xfrm>
            <a:off x="2425725" y="1521813"/>
            <a:ext cx="2438400" cy="2438400"/>
          </a:xfrm>
          <a:prstGeom prst="rect">
            <a:avLst/>
          </a:prstGeom>
          <a:noFill/>
          <a:ln>
            <a:noFill/>
          </a:ln>
        </p:spPr>
      </p:pic>
      <p:pic>
        <p:nvPicPr>
          <p:cNvPr id="197" name="Google Shape;197;g2cba9fde460_4_82"/>
          <p:cNvPicPr preferRelativeResize="0"/>
          <p:nvPr/>
        </p:nvPicPr>
        <p:blipFill>
          <a:blip r:embed="rId5">
            <a:alphaModFix/>
          </a:blip>
          <a:stretch>
            <a:fillRect/>
          </a:stretch>
        </p:blipFill>
        <p:spPr>
          <a:xfrm>
            <a:off x="5647750" y="1521825"/>
            <a:ext cx="2438400" cy="243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cba9fde460_4_65"/>
          <p:cNvSpPr txBox="1"/>
          <p:nvPr>
            <p:ph type="title"/>
          </p:nvPr>
        </p:nvSpPr>
        <p:spPr>
          <a:xfrm>
            <a:off x="677150" y="30487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IN" sz="3000">
                <a:latin typeface="Merriweather Black"/>
                <a:ea typeface="Merriweather Black"/>
                <a:cs typeface="Merriweather Black"/>
                <a:sym typeface="Merriweather Black"/>
              </a:rPr>
              <a:t>FEAT-UP METHOD</a:t>
            </a:r>
            <a:endParaRPr sz="3000">
              <a:latin typeface="Merriweather Black"/>
              <a:ea typeface="Merriweather Black"/>
              <a:cs typeface="Merriweather Black"/>
              <a:sym typeface="Merriweather Black"/>
            </a:endParaRPr>
          </a:p>
          <a:p>
            <a:pPr indent="0" lvl="0" marL="0" rtl="0" algn="ctr">
              <a:spcBef>
                <a:spcPts val="0"/>
              </a:spcBef>
              <a:spcAft>
                <a:spcPts val="0"/>
              </a:spcAft>
              <a:buNone/>
            </a:pPr>
            <a:r>
              <a:t/>
            </a:r>
            <a:endParaRPr/>
          </a:p>
        </p:txBody>
      </p:sp>
      <p:sp>
        <p:nvSpPr>
          <p:cNvPr id="203" name="Google Shape;203;g2cba9fde460_4_65"/>
          <p:cNvSpPr txBox="1"/>
          <p:nvPr>
            <p:ph idx="1" type="body"/>
          </p:nvPr>
        </p:nvSpPr>
        <p:spPr>
          <a:xfrm>
            <a:off x="839575" y="1109850"/>
            <a:ext cx="7717500" cy="33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A novel framework to improve the resolution of any image’s features without changing their original meaning or orientation.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A fast CUDA implementation of Joint Bilateral Upsampling (JBU) orders of magnitude more efficient than a standard PyTorch implementation and allowing guided upsampling in large-scale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Adaptive filters are commonly used to enhance images while preserving their underlying structure and content. </a:t>
            </a:r>
            <a:endParaRPr/>
          </a:p>
          <a:p>
            <a:pPr indent="0" lvl="0" marL="0" rtl="0" algn="l">
              <a:spcBef>
                <a:spcPts val="0"/>
              </a:spcBef>
              <a:spcAft>
                <a:spcPts val="0"/>
              </a:spcAft>
              <a:buNone/>
            </a:pPr>
            <a:r>
              <a:rPr lang="en-IN"/>
              <a:t>Bilateral filters apply a spatial filter to a LR image and an intensity filter to a HR guidance to blend information from the two.</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JBU uses this technique to upsample a LR signal with a HR guidance.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cbaa0e819f_0_0"/>
          <p:cNvSpPr txBox="1"/>
          <p:nvPr>
            <p:ph idx="1" type="body"/>
          </p:nvPr>
        </p:nvSpPr>
        <p:spPr>
          <a:xfrm>
            <a:off x="836200" y="593975"/>
            <a:ext cx="7717500" cy="4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The core intuition behind FeatUp is that one can compute HR features by observing multiple different views of LR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First we generate LR feature views to refine into a </a:t>
            </a:r>
            <a:r>
              <a:rPr lang="en-IN"/>
              <a:t>single</a:t>
            </a:r>
            <a:r>
              <a:rPr lang="en-IN"/>
              <a:t> HR output. By this, we perturb the input image with small pads, scales and horizontal flips and apply the model to each transformed image to extract a collection of LR feature maps.</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Then we construct a consistent HR feature map from these views.</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Downsample the HR features into LR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Compare downsampled feature to the true model outputs using a Gaussian likelihood loss.</a:t>
            </a:r>
            <a:endParaRPr/>
          </a:p>
          <a:p>
            <a:pPr indent="0" lvl="0" marL="0" rtl="0" algn="l">
              <a:spcBef>
                <a:spcPts val="0"/>
              </a:spcBef>
              <a:spcAft>
                <a:spcPts val="0"/>
              </a:spcAft>
              <a:buNone/>
            </a:pPr>
            <a:r>
              <a:rPr lang="en-IN"/>
              <a:t>JBU is feedforward upsampler.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cba9fde460_4_70"/>
          <p:cNvSpPr txBox="1"/>
          <p:nvPr>
            <p:ph type="title"/>
          </p:nvPr>
        </p:nvSpPr>
        <p:spPr>
          <a:xfrm>
            <a:off x="590275" y="3591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sz="2900">
                <a:latin typeface="Merriweather Black"/>
                <a:ea typeface="Merriweather Black"/>
                <a:cs typeface="Merriweather Black"/>
                <a:sym typeface="Merriweather Black"/>
              </a:rPr>
              <a:t>RESULTS</a:t>
            </a:r>
            <a:endParaRPr sz="2900">
              <a:latin typeface="Merriweather Black"/>
              <a:ea typeface="Merriweather Black"/>
              <a:cs typeface="Merriweather Black"/>
              <a:sym typeface="Merriweather Black"/>
            </a:endParaRPr>
          </a:p>
          <a:p>
            <a:pPr indent="0" lvl="0" marL="0" rtl="0" algn="ctr">
              <a:spcBef>
                <a:spcPts val="0"/>
              </a:spcBef>
              <a:spcAft>
                <a:spcPts val="0"/>
              </a:spcAft>
              <a:buNone/>
            </a:pPr>
            <a:r>
              <a:t/>
            </a:r>
            <a:endParaRPr/>
          </a:p>
        </p:txBody>
      </p:sp>
      <p:sp>
        <p:nvSpPr>
          <p:cNvPr id="214" name="Google Shape;214;g2cba9fde460_4_70"/>
          <p:cNvSpPr txBox="1"/>
          <p:nvPr>
            <p:ph idx="1" type="body"/>
          </p:nvPr>
        </p:nvSpPr>
        <p:spPr>
          <a:xfrm>
            <a:off x="590275" y="1246950"/>
            <a:ext cx="7717500" cy="33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GOOD QUALITY SUPER-</a:t>
            </a:r>
            <a:endParaRPr/>
          </a:p>
          <a:p>
            <a:pPr indent="0" lvl="0" marL="0" rtl="0" algn="l">
              <a:spcBef>
                <a:spcPts val="0"/>
              </a:spcBef>
              <a:spcAft>
                <a:spcPts val="0"/>
              </a:spcAft>
              <a:buNone/>
            </a:pPr>
            <a:r>
              <a:rPr lang="en-IN"/>
              <a:t>RESOLVED IMAGE BY FEAT-UP</a:t>
            </a:r>
            <a:endParaRPr/>
          </a:p>
          <a:p>
            <a:pPr indent="0" lvl="0" marL="0" rtl="0" algn="l">
              <a:spcBef>
                <a:spcPts val="0"/>
              </a:spcBef>
              <a:spcAft>
                <a:spcPts val="0"/>
              </a:spcAft>
              <a:buNone/>
            </a:pPr>
            <a:r>
              <a:rPr lang="en-IN"/>
              <a:t>METHOD.</a:t>
            </a:r>
            <a:endParaRPr/>
          </a:p>
          <a:p>
            <a:pPr indent="0" lvl="0" marL="0" rtl="0" algn="l">
              <a:spcBef>
                <a:spcPts val="0"/>
              </a:spcBef>
              <a:spcAft>
                <a:spcPts val="0"/>
              </a:spcAft>
              <a:buNone/>
            </a:pPr>
            <a:r>
              <a:rPr lang="en-IN"/>
              <a:t> </a:t>
            </a:r>
            <a:endParaRPr/>
          </a:p>
          <a:p>
            <a:pPr indent="0" lvl="0" marL="0" rtl="0" algn="l">
              <a:spcBef>
                <a:spcPts val="0"/>
              </a:spcBef>
              <a:spcAft>
                <a:spcPts val="0"/>
              </a:spcAft>
              <a:buNone/>
            </a:pPr>
            <a:r>
              <a:rPr lang="en-IN"/>
              <a:t>PSNR: 28.025689745685 dB</a:t>
            </a:r>
            <a:endParaRPr/>
          </a:p>
          <a:p>
            <a:pPr indent="0" lvl="0" marL="0" rtl="0" algn="l">
              <a:spcBef>
                <a:spcPts val="0"/>
              </a:spcBef>
              <a:spcAft>
                <a:spcPts val="0"/>
              </a:spcAft>
              <a:buNone/>
            </a:pPr>
            <a:r>
              <a:rPr lang="en-IN"/>
              <a:t>SSIM:0.852496357152</a:t>
            </a:r>
            <a:endParaRPr/>
          </a:p>
        </p:txBody>
      </p:sp>
      <p:pic>
        <p:nvPicPr>
          <p:cNvPr id="215" name="Google Shape;215;g2cba9fde460_4_70"/>
          <p:cNvPicPr preferRelativeResize="0"/>
          <p:nvPr/>
        </p:nvPicPr>
        <p:blipFill>
          <a:blip r:embed="rId3">
            <a:alphaModFix/>
          </a:blip>
          <a:stretch>
            <a:fillRect/>
          </a:stretch>
        </p:blipFill>
        <p:spPr>
          <a:xfrm>
            <a:off x="3442100" y="359175"/>
            <a:ext cx="5323976" cy="4425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2cba9fde460_4_76"/>
          <p:cNvSpPr txBox="1"/>
          <p:nvPr>
            <p:ph type="title"/>
          </p:nvPr>
        </p:nvSpPr>
        <p:spPr>
          <a:xfrm>
            <a:off x="476850" y="450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sz="2800">
                <a:latin typeface="Merriweather Black"/>
                <a:ea typeface="Merriweather Black"/>
                <a:cs typeface="Merriweather Black"/>
                <a:sym typeface="Merriweather Black"/>
              </a:rPr>
              <a:t>DEEP-SPACE </a:t>
            </a:r>
            <a:endParaRPr sz="2800">
              <a:latin typeface="Merriweather Black"/>
              <a:ea typeface="Merriweather Black"/>
              <a:cs typeface="Merriweather Black"/>
              <a:sym typeface="Merriweather Black"/>
            </a:endParaRPr>
          </a:p>
          <a:p>
            <a:pPr indent="0" lvl="0" marL="0" rtl="0" algn="l">
              <a:spcBef>
                <a:spcPts val="0"/>
              </a:spcBef>
              <a:spcAft>
                <a:spcPts val="0"/>
              </a:spcAft>
              <a:buNone/>
            </a:pPr>
            <a:r>
              <a:rPr lang="en-IN" sz="2800">
                <a:latin typeface="Merriweather Black"/>
                <a:ea typeface="Merriweather Black"/>
                <a:cs typeface="Merriweather Black"/>
                <a:sym typeface="Merriweather Black"/>
              </a:rPr>
              <a:t>OBJECT</a:t>
            </a:r>
            <a:endParaRPr sz="2800">
              <a:latin typeface="Merriweather Black"/>
              <a:ea typeface="Merriweather Black"/>
              <a:cs typeface="Merriweather Black"/>
              <a:sym typeface="Merriweather Black"/>
            </a:endParaRPr>
          </a:p>
          <a:p>
            <a:pPr indent="0" lvl="0" marL="0" rtl="0" algn="ctr">
              <a:spcBef>
                <a:spcPts val="0"/>
              </a:spcBef>
              <a:spcAft>
                <a:spcPts val="0"/>
              </a:spcAft>
              <a:buNone/>
            </a:pPr>
            <a:r>
              <a:t/>
            </a:r>
            <a:endParaRPr/>
          </a:p>
        </p:txBody>
      </p:sp>
      <p:sp>
        <p:nvSpPr>
          <p:cNvPr id="221" name="Google Shape;221;g2cba9fde460_4_76"/>
          <p:cNvSpPr txBox="1"/>
          <p:nvPr>
            <p:ph idx="1" type="body"/>
          </p:nvPr>
        </p:nvSpPr>
        <p:spPr>
          <a:xfrm>
            <a:off x="476850" y="1512225"/>
            <a:ext cx="7717500" cy="33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GOOD QUALITY ORION SUPER-</a:t>
            </a:r>
            <a:endParaRPr/>
          </a:p>
          <a:p>
            <a:pPr indent="0" lvl="0" marL="0" rtl="0" algn="l">
              <a:spcBef>
                <a:spcPts val="0"/>
              </a:spcBef>
              <a:spcAft>
                <a:spcPts val="0"/>
              </a:spcAft>
              <a:buNone/>
            </a:pPr>
            <a:r>
              <a:rPr lang="en-IN"/>
              <a:t>RESOLVED IMAGE USING</a:t>
            </a:r>
            <a:endParaRPr/>
          </a:p>
          <a:p>
            <a:pPr indent="0" lvl="0" marL="0" rtl="0" algn="l">
              <a:spcBef>
                <a:spcPts val="0"/>
              </a:spcBef>
              <a:spcAft>
                <a:spcPts val="0"/>
              </a:spcAft>
              <a:buNone/>
            </a:pPr>
            <a:r>
              <a:rPr lang="en-IN"/>
              <a:t>FEAT-UP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PSNR: 40.128946705462385 dB</a:t>
            </a:r>
            <a:endParaRPr/>
          </a:p>
          <a:p>
            <a:pPr indent="0" lvl="0" marL="0" rtl="0" algn="l">
              <a:spcBef>
                <a:spcPts val="0"/>
              </a:spcBef>
              <a:spcAft>
                <a:spcPts val="0"/>
              </a:spcAft>
              <a:buNone/>
            </a:pPr>
            <a:r>
              <a:rPr lang="en-IN"/>
              <a:t>SSIM: 0.899245896375127990</a:t>
            </a:r>
            <a:endParaRPr/>
          </a:p>
        </p:txBody>
      </p:sp>
      <p:pic>
        <p:nvPicPr>
          <p:cNvPr id="222" name="Google Shape;222;g2cba9fde460_4_76"/>
          <p:cNvPicPr preferRelativeResize="0"/>
          <p:nvPr/>
        </p:nvPicPr>
        <p:blipFill>
          <a:blip r:embed="rId3">
            <a:alphaModFix/>
          </a:blip>
          <a:stretch>
            <a:fillRect/>
          </a:stretch>
        </p:blipFill>
        <p:spPr>
          <a:xfrm>
            <a:off x="3570500" y="383200"/>
            <a:ext cx="5181649" cy="45157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cbaa0e819f_0_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Merriweather Black"/>
                <a:ea typeface="Merriweather Black"/>
                <a:cs typeface="Merriweather Black"/>
                <a:sym typeface="Merriweather Black"/>
              </a:rPr>
              <a:t>OVERALL RESULTS</a:t>
            </a:r>
            <a:endParaRPr>
              <a:latin typeface="Merriweather Black"/>
              <a:ea typeface="Merriweather Black"/>
              <a:cs typeface="Merriweather Black"/>
              <a:sym typeface="Merriweather Black"/>
            </a:endParaRPr>
          </a:p>
        </p:txBody>
      </p:sp>
      <p:sp>
        <p:nvSpPr>
          <p:cNvPr id="228" name="Google Shape;228;g2cbaa0e819f_0_5"/>
          <p:cNvSpPr txBox="1"/>
          <p:nvPr>
            <p:ph idx="1" type="body"/>
          </p:nvPr>
        </p:nvSpPr>
        <p:spPr>
          <a:xfrm>
            <a:off x="713225" y="1246950"/>
            <a:ext cx="7717500" cy="33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PSNR and SSIM text files are uploaded in drive.</a:t>
            </a:r>
            <a:endParaRPr/>
          </a:p>
          <a:p>
            <a:pPr indent="0" lvl="0" marL="0" rtl="0" algn="l">
              <a:spcBef>
                <a:spcPts val="0"/>
              </a:spcBef>
              <a:spcAft>
                <a:spcPts val="0"/>
              </a:spcAft>
              <a:buNone/>
            </a:pPr>
            <a:r>
              <a:rPr lang="en-IN"/>
              <a:t> </a:t>
            </a:r>
            <a:endParaRPr/>
          </a:p>
          <a:p>
            <a:pPr indent="0" lvl="0" marL="0" rtl="0" algn="l">
              <a:spcBef>
                <a:spcPts val="0"/>
              </a:spcBef>
              <a:spcAft>
                <a:spcPts val="0"/>
              </a:spcAft>
              <a:buNone/>
            </a:pPr>
            <a:r>
              <a:rPr lang="en-IN"/>
              <a:t>Quick Summary of all approaches: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29" name="Google Shape;229;g2cbaa0e819f_0_5"/>
          <p:cNvGraphicFramePr/>
          <p:nvPr/>
        </p:nvGraphicFramePr>
        <p:xfrm>
          <a:off x="581425" y="2397300"/>
          <a:ext cx="3000000" cy="3000000"/>
        </p:xfrm>
        <a:graphic>
          <a:graphicData uri="http://schemas.openxmlformats.org/drawingml/2006/table">
            <a:tbl>
              <a:tblPr>
                <a:noFill/>
                <a:tableStyleId>{101D75B1-5065-4E79-9913-5DB2A17C3443}</a:tableStyleId>
              </a:tblPr>
              <a:tblGrid>
                <a:gridCol w="1308225"/>
                <a:gridCol w="1308225"/>
                <a:gridCol w="1308225"/>
                <a:gridCol w="1308225"/>
                <a:gridCol w="1308225"/>
                <a:gridCol w="1308225"/>
              </a:tblGrid>
              <a:tr h="484200">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SRCNN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FSRCNN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SRGAN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ESRGAN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FEAT-UP</a:t>
                      </a:r>
                      <a:endParaRPr>
                        <a:solidFill>
                          <a:schemeClr val="lt1"/>
                        </a:solidFill>
                      </a:endParaRPr>
                    </a:p>
                  </a:txBody>
                  <a:tcPr marT="91425" marB="91425" marR="91425" marL="91425"/>
                </a:tc>
              </a:tr>
              <a:tr h="465625">
                <a:tc>
                  <a:txBody>
                    <a:bodyPr/>
                    <a:lstStyle/>
                    <a:p>
                      <a:pPr indent="0" lvl="0" marL="0" rtl="0" algn="l">
                        <a:spcBef>
                          <a:spcPts val="0"/>
                        </a:spcBef>
                        <a:spcAft>
                          <a:spcPts val="0"/>
                        </a:spcAft>
                        <a:buNone/>
                      </a:pPr>
                      <a:r>
                        <a:rPr lang="en-IN">
                          <a:solidFill>
                            <a:schemeClr val="lt1"/>
                          </a:solidFill>
                        </a:rPr>
                        <a:t>AVG. PSNR(dB)</a:t>
                      </a:r>
                      <a:endParaRPr/>
                    </a:p>
                  </a:txBody>
                  <a:tcPr marT="91425" marB="91425" marR="91425" marL="91425"/>
                </a:tc>
                <a:tc>
                  <a:txBody>
                    <a:bodyPr/>
                    <a:lstStyle/>
                    <a:p>
                      <a:pPr indent="0" lvl="0" marL="0" rtl="0" algn="l">
                        <a:spcBef>
                          <a:spcPts val="0"/>
                        </a:spcBef>
                        <a:spcAft>
                          <a:spcPts val="0"/>
                        </a:spcAft>
                        <a:buNone/>
                      </a:pPr>
                      <a:r>
                        <a:rPr lang="en-IN">
                          <a:solidFill>
                            <a:srgbClr val="FFFFFF"/>
                          </a:solidFill>
                        </a:rPr>
                        <a:t>~22 dB</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IN">
                          <a:solidFill>
                            <a:srgbClr val="FFFFFF"/>
                          </a:solidFill>
                        </a:rPr>
                        <a:t>~22.5 dB</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~24 dB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~26 dB</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~27.4 dB</a:t>
                      </a:r>
                      <a:endParaRPr>
                        <a:solidFill>
                          <a:schemeClr val="lt1"/>
                        </a:solidFill>
                      </a:endParaRPr>
                    </a:p>
                  </a:txBody>
                  <a:tcPr marT="91425" marB="91425" marR="91425" marL="91425"/>
                </a:tc>
              </a:tr>
              <a:tr h="465625">
                <a:tc>
                  <a:txBody>
                    <a:bodyPr/>
                    <a:lstStyle/>
                    <a:p>
                      <a:pPr indent="0" lvl="0" marL="0" rtl="0" algn="l">
                        <a:spcBef>
                          <a:spcPts val="0"/>
                        </a:spcBef>
                        <a:spcAft>
                          <a:spcPts val="0"/>
                        </a:spcAft>
                        <a:buNone/>
                      </a:pPr>
                      <a:r>
                        <a:rPr lang="en-IN">
                          <a:solidFill>
                            <a:schemeClr val="lt1"/>
                          </a:solidFill>
                        </a:rPr>
                        <a:t>AVG. SSIM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rgbClr val="FFFFFF"/>
                          </a:solidFill>
                        </a:rPr>
                        <a:t>~0.71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IN">
                          <a:solidFill>
                            <a:srgbClr val="FFFFFF"/>
                          </a:solidFill>
                        </a:rPr>
                        <a:t>~0.73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~0.75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~0.77</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IN">
                          <a:solidFill>
                            <a:schemeClr val="lt1"/>
                          </a:solidFill>
                        </a:rPr>
                        <a:t>~0.8</a:t>
                      </a:r>
                      <a:endParaRPr>
                        <a:solidFill>
                          <a:schemeClr val="lt1"/>
                        </a:solidFill>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cba9fde460_4_29"/>
          <p:cNvSpPr txBox="1"/>
          <p:nvPr>
            <p:ph idx="1" type="body"/>
          </p:nvPr>
        </p:nvSpPr>
        <p:spPr>
          <a:xfrm>
            <a:off x="635025" y="236250"/>
            <a:ext cx="7717500" cy="41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sz="1700"/>
              <a:t>SOME COMMON(POOR, AVG, GOOD) PSNR VALUES:</a:t>
            </a:r>
            <a:endParaRPr sz="1700"/>
          </a:p>
          <a:p>
            <a:pPr indent="0" lvl="0" marL="0" rtl="0" algn="l">
              <a:spcBef>
                <a:spcPts val="0"/>
              </a:spcBef>
              <a:spcAft>
                <a:spcPts val="0"/>
              </a:spcAft>
              <a:buNone/>
            </a:pPr>
            <a:r>
              <a:rPr lang="en-I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a:t>
            </a:r>
            <a:endParaRPr/>
          </a:p>
          <a:p>
            <a:pPr indent="0" lvl="0" marL="0" rtl="0" algn="l">
              <a:spcBef>
                <a:spcPts val="0"/>
              </a:spcBef>
              <a:spcAft>
                <a:spcPts val="0"/>
              </a:spcAft>
              <a:buNone/>
            </a:pPr>
            <a:r>
              <a:rPr lang="en-IN"/>
              <a:t>                                                   POOR PSNR RANGE, ESPECIALLY FOR THE IMAGES </a:t>
            </a:r>
            <a:endParaRPr/>
          </a:p>
          <a:p>
            <a:pPr indent="0" lvl="0" marL="0" rtl="0" algn="l">
              <a:spcBef>
                <a:spcPts val="0"/>
              </a:spcBef>
              <a:spcAft>
                <a:spcPts val="0"/>
              </a:spcAft>
              <a:buNone/>
            </a:pPr>
            <a:r>
              <a:rPr lang="en-IN"/>
              <a:t>                                                   WHICH CONTAINS LOTS OF CRATERS AND MOSTLY </a:t>
            </a:r>
            <a:endParaRPr/>
          </a:p>
          <a:p>
            <a:pPr indent="0" lvl="0" marL="0" rtl="0" algn="l">
              <a:spcBef>
                <a:spcPts val="0"/>
              </a:spcBef>
              <a:spcAft>
                <a:spcPts val="0"/>
              </a:spcAft>
              <a:buNone/>
            </a:pPr>
            <a:r>
              <a:rPr lang="en-IN"/>
              <a:t>                                                   THE FULLY DARK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AVERAGE PSNR VALUE OF THE DATASET, ESPECIALLY </a:t>
            </a:r>
            <a:endParaRPr/>
          </a:p>
          <a:p>
            <a:pPr indent="0" lvl="0" marL="0" rtl="0" algn="l">
              <a:spcBef>
                <a:spcPts val="0"/>
              </a:spcBef>
              <a:spcAft>
                <a:spcPts val="0"/>
              </a:spcAft>
              <a:buNone/>
            </a:pPr>
            <a:r>
              <a:rPr lang="en-IN"/>
              <a:t>                                                     FOR THE IMAGES WHICH CONTAINS TINY PITS AND </a:t>
            </a:r>
            <a:endParaRPr/>
          </a:p>
          <a:p>
            <a:pPr indent="0" lvl="0" marL="0" rtl="0" algn="l">
              <a:spcBef>
                <a:spcPts val="0"/>
              </a:spcBef>
              <a:spcAft>
                <a:spcPts val="0"/>
              </a:spcAft>
              <a:buNone/>
            </a:pPr>
            <a:r>
              <a:rPr lang="en-IN"/>
              <a:t>                                                     GRAY IMAGES.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                                                     GOOD PSNR RANGE, WITH LESS NOISE IMAGE</a:t>
            </a:r>
            <a:endParaRPr/>
          </a:p>
          <a:p>
            <a:pPr indent="0" lvl="0" marL="0" rtl="0" algn="l">
              <a:spcBef>
                <a:spcPts val="0"/>
              </a:spcBef>
              <a:spcAft>
                <a:spcPts val="0"/>
              </a:spcAft>
              <a:buNone/>
            </a:pPr>
            <a:r>
              <a:rPr lang="en-IN"/>
              <a:t>                                                      GOOD QUALITY GRAY IMAGES.</a:t>
            </a:r>
            <a:endParaRPr/>
          </a:p>
        </p:txBody>
      </p:sp>
      <p:graphicFrame>
        <p:nvGraphicFramePr>
          <p:cNvPr id="235" name="Google Shape;235;g2cba9fde460_4_29"/>
          <p:cNvGraphicFramePr/>
          <p:nvPr/>
        </p:nvGraphicFramePr>
        <p:xfrm>
          <a:off x="922425" y="993225"/>
          <a:ext cx="3000000" cy="3000000"/>
        </p:xfrm>
        <a:graphic>
          <a:graphicData uri="http://schemas.openxmlformats.org/drawingml/2006/table">
            <a:tbl>
              <a:tblPr>
                <a:noFill/>
                <a:tableStyleId>{101D75B1-5065-4E79-9913-5DB2A17C3443}</a:tableStyleId>
              </a:tblPr>
              <a:tblGrid>
                <a:gridCol w="2083475"/>
              </a:tblGrid>
              <a:tr h="368500">
                <a:tc>
                  <a:txBody>
                    <a:bodyPr/>
                    <a:lstStyle/>
                    <a:p>
                      <a:pPr indent="0" lvl="0" marL="0" rtl="0" algn="l">
                        <a:spcBef>
                          <a:spcPts val="0"/>
                        </a:spcBef>
                        <a:spcAft>
                          <a:spcPts val="0"/>
                        </a:spcAft>
                        <a:buNone/>
                      </a:pPr>
                      <a:r>
                        <a:rPr lang="en-IN">
                          <a:solidFill>
                            <a:schemeClr val="lt1"/>
                          </a:solidFill>
                        </a:rPr>
                        <a:t>16.659034897837167</a:t>
                      </a:r>
                      <a:endParaRPr>
                        <a:solidFill>
                          <a:schemeClr val="lt1"/>
                        </a:solidFill>
                      </a:endParaRPr>
                    </a:p>
                  </a:txBody>
                  <a:tcPr marT="91425" marB="91425" marR="91425" marL="91425"/>
                </a:tc>
              </a:tr>
              <a:tr h="368500">
                <a:tc>
                  <a:txBody>
                    <a:bodyPr/>
                    <a:lstStyle/>
                    <a:p>
                      <a:pPr indent="0" lvl="0" marL="0" rtl="0" algn="l">
                        <a:spcBef>
                          <a:spcPts val="0"/>
                        </a:spcBef>
                        <a:spcAft>
                          <a:spcPts val="0"/>
                        </a:spcAft>
                        <a:buNone/>
                      </a:pPr>
                      <a:r>
                        <a:rPr lang="en-IN">
                          <a:solidFill>
                            <a:schemeClr val="lt1"/>
                          </a:solidFill>
                        </a:rPr>
                        <a:t>17.189868525030107</a:t>
                      </a:r>
                      <a:endParaRPr>
                        <a:solidFill>
                          <a:schemeClr val="lt1"/>
                        </a:solidFill>
                      </a:endParaRPr>
                    </a:p>
                  </a:txBody>
                  <a:tcPr marT="91425" marB="91425" marR="91425" marL="91425"/>
                </a:tc>
              </a:tr>
              <a:tr h="368500">
                <a:tc>
                  <a:txBody>
                    <a:bodyPr/>
                    <a:lstStyle/>
                    <a:p>
                      <a:pPr indent="0" lvl="0" marL="0" rtl="0" algn="l">
                        <a:spcBef>
                          <a:spcPts val="0"/>
                        </a:spcBef>
                        <a:spcAft>
                          <a:spcPts val="0"/>
                        </a:spcAft>
                        <a:buNone/>
                      </a:pPr>
                      <a:r>
                        <a:rPr lang="en-IN">
                          <a:solidFill>
                            <a:schemeClr val="lt1"/>
                          </a:solidFill>
                        </a:rPr>
                        <a:t>18.669439585959786 </a:t>
                      </a:r>
                      <a:endParaRPr>
                        <a:solidFill>
                          <a:schemeClr val="lt1"/>
                        </a:solidFill>
                      </a:endParaRPr>
                    </a:p>
                  </a:txBody>
                  <a:tcPr marT="91425" marB="91425" marR="91425" marL="91425"/>
                </a:tc>
              </a:tr>
              <a:tr h="368500">
                <a:tc>
                  <a:txBody>
                    <a:bodyPr/>
                    <a:lstStyle/>
                    <a:p>
                      <a:pPr indent="0" lvl="0" marL="0" rtl="0" algn="l">
                        <a:spcBef>
                          <a:spcPts val="0"/>
                        </a:spcBef>
                        <a:spcAft>
                          <a:spcPts val="0"/>
                        </a:spcAft>
                        <a:buNone/>
                      </a:pPr>
                      <a:r>
                        <a:rPr lang="en-IN">
                          <a:solidFill>
                            <a:schemeClr val="lt1"/>
                          </a:solidFill>
                        </a:rPr>
                        <a:t>19.182296816890553</a:t>
                      </a:r>
                      <a:endParaRPr>
                        <a:solidFill>
                          <a:schemeClr val="lt1"/>
                        </a:solidFill>
                      </a:endParaRPr>
                    </a:p>
                  </a:txBody>
                  <a:tcPr marT="91425" marB="91425" marR="91425" marL="91425"/>
                </a:tc>
              </a:tr>
              <a:tr h="368500">
                <a:tc>
                  <a:txBody>
                    <a:bodyPr/>
                    <a:lstStyle/>
                    <a:p>
                      <a:pPr indent="0" lvl="0" marL="0" rtl="0" algn="l">
                        <a:spcBef>
                          <a:spcPts val="0"/>
                        </a:spcBef>
                        <a:spcAft>
                          <a:spcPts val="0"/>
                        </a:spcAft>
                        <a:buNone/>
                      </a:pPr>
                      <a:r>
                        <a:rPr lang="en-IN">
                          <a:solidFill>
                            <a:schemeClr val="lt1"/>
                          </a:solidFill>
                        </a:rPr>
                        <a:t>24.446706916209063</a:t>
                      </a:r>
                      <a:endParaRPr>
                        <a:solidFill>
                          <a:schemeClr val="lt1"/>
                        </a:solidFill>
                      </a:endParaRPr>
                    </a:p>
                  </a:txBody>
                  <a:tcPr marT="91425" marB="91425" marR="91425" marL="91425"/>
                </a:tc>
              </a:tr>
              <a:tr h="368500">
                <a:tc>
                  <a:txBody>
                    <a:bodyPr/>
                    <a:lstStyle/>
                    <a:p>
                      <a:pPr indent="0" lvl="0" marL="0" rtl="0" algn="l">
                        <a:spcBef>
                          <a:spcPts val="0"/>
                        </a:spcBef>
                        <a:spcAft>
                          <a:spcPts val="0"/>
                        </a:spcAft>
                        <a:buNone/>
                      </a:pPr>
                      <a:r>
                        <a:rPr lang="en-IN">
                          <a:solidFill>
                            <a:schemeClr val="lt1"/>
                          </a:solidFill>
                        </a:rPr>
                        <a:t>24.387535389397478</a:t>
                      </a:r>
                      <a:endParaRPr>
                        <a:solidFill>
                          <a:schemeClr val="lt1"/>
                        </a:solidFill>
                      </a:endParaRPr>
                    </a:p>
                  </a:txBody>
                  <a:tcPr marT="91425" marB="91425" marR="91425" marL="91425"/>
                </a:tc>
              </a:tr>
              <a:tr h="368500">
                <a:tc>
                  <a:txBody>
                    <a:bodyPr/>
                    <a:lstStyle/>
                    <a:p>
                      <a:pPr indent="0" lvl="0" marL="0" rtl="0" algn="l">
                        <a:spcBef>
                          <a:spcPts val="0"/>
                        </a:spcBef>
                        <a:spcAft>
                          <a:spcPts val="0"/>
                        </a:spcAft>
                        <a:buNone/>
                      </a:pPr>
                      <a:r>
                        <a:rPr lang="en-IN">
                          <a:solidFill>
                            <a:schemeClr val="lt1"/>
                          </a:solidFill>
                        </a:rPr>
                        <a:t>24.20179821844087</a:t>
                      </a:r>
                      <a:endParaRPr>
                        <a:solidFill>
                          <a:schemeClr val="lt1"/>
                        </a:solidFill>
                      </a:endParaRPr>
                    </a:p>
                  </a:txBody>
                  <a:tcPr marT="91425" marB="91425" marR="91425" marL="91425"/>
                </a:tc>
              </a:tr>
              <a:tr h="368500">
                <a:tc>
                  <a:txBody>
                    <a:bodyPr/>
                    <a:lstStyle/>
                    <a:p>
                      <a:pPr indent="0" lvl="0" marL="0" rtl="0" algn="l">
                        <a:spcBef>
                          <a:spcPts val="0"/>
                        </a:spcBef>
                        <a:spcAft>
                          <a:spcPts val="0"/>
                        </a:spcAft>
                        <a:buNone/>
                      </a:pPr>
                      <a:r>
                        <a:rPr lang="en-IN">
                          <a:solidFill>
                            <a:schemeClr val="lt1"/>
                          </a:solidFill>
                        </a:rPr>
                        <a:t>24.133598846257133</a:t>
                      </a:r>
                      <a:endParaRPr>
                        <a:solidFill>
                          <a:schemeClr val="lt1"/>
                        </a:solidFill>
                      </a:endParaRPr>
                    </a:p>
                  </a:txBody>
                  <a:tcPr marT="91425" marB="91425" marR="91425" marL="91425"/>
                </a:tc>
              </a:tr>
              <a:tr h="368500">
                <a:tc>
                  <a:txBody>
                    <a:bodyPr/>
                    <a:lstStyle/>
                    <a:p>
                      <a:pPr indent="0" lvl="0" marL="0" rtl="0" algn="l">
                        <a:spcBef>
                          <a:spcPts val="0"/>
                        </a:spcBef>
                        <a:spcAft>
                          <a:spcPts val="0"/>
                        </a:spcAft>
                        <a:buNone/>
                      </a:pPr>
                      <a:r>
                        <a:rPr lang="en-IN">
                          <a:solidFill>
                            <a:schemeClr val="lt1"/>
                          </a:solidFill>
                        </a:rPr>
                        <a:t>27.346079056216656</a:t>
                      </a:r>
                      <a:endParaRPr>
                        <a:solidFill>
                          <a:schemeClr val="lt1"/>
                        </a:solidFill>
                      </a:endParaRPr>
                    </a:p>
                  </a:txBody>
                  <a:tcPr marT="91425" marB="91425" marR="91425" marL="91425"/>
                </a:tc>
              </a:tr>
              <a:tr h="368500">
                <a:tc>
                  <a:txBody>
                    <a:bodyPr/>
                    <a:lstStyle/>
                    <a:p>
                      <a:pPr indent="0" lvl="0" marL="0" rtl="0" algn="l">
                        <a:spcBef>
                          <a:spcPts val="0"/>
                        </a:spcBef>
                        <a:spcAft>
                          <a:spcPts val="0"/>
                        </a:spcAft>
                        <a:buNone/>
                      </a:pPr>
                      <a:r>
                        <a:rPr lang="en-IN">
                          <a:solidFill>
                            <a:schemeClr val="lt1"/>
                          </a:solidFill>
                        </a:rPr>
                        <a:t>28.99380882725409</a:t>
                      </a:r>
                      <a:endParaRPr>
                        <a:solidFill>
                          <a:schemeClr val="lt1"/>
                        </a:solidFill>
                      </a:endParaRPr>
                    </a:p>
                  </a:txBody>
                  <a:tcPr marT="91425" marB="91425" marR="91425" marL="91425"/>
                </a:tc>
              </a:tr>
            </a:tbl>
          </a:graphicData>
        </a:graphic>
      </p:graphicFrame>
      <p:sp>
        <p:nvSpPr>
          <p:cNvPr id="236" name="Google Shape;236;g2cba9fde460_4_29"/>
          <p:cNvSpPr txBox="1"/>
          <p:nvPr/>
        </p:nvSpPr>
        <p:spPr>
          <a:xfrm flipH="1">
            <a:off x="3169175" y="2191375"/>
            <a:ext cx="108300" cy="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p:txBody>
      </p:sp>
      <p:sp>
        <p:nvSpPr>
          <p:cNvPr id="237" name="Google Shape;237;g2cba9fde460_4_29"/>
          <p:cNvSpPr txBox="1"/>
          <p:nvPr/>
        </p:nvSpPr>
        <p:spPr>
          <a:xfrm>
            <a:off x="3078950" y="861875"/>
            <a:ext cx="198600" cy="13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p:txBody>
      </p:sp>
      <p:sp>
        <p:nvSpPr>
          <p:cNvPr id="238" name="Google Shape;238;g2cba9fde460_4_29"/>
          <p:cNvSpPr/>
          <p:nvPr/>
        </p:nvSpPr>
        <p:spPr>
          <a:xfrm rot="5400000">
            <a:off x="2497175" y="1580200"/>
            <a:ext cx="1095000" cy="606300"/>
          </a:xfrm>
          <a:prstGeom prst="blockArc">
            <a:avLst>
              <a:gd fmla="val 10800000" name="adj1"/>
              <a:gd fmla="val 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sp>
        <p:nvSpPr>
          <p:cNvPr id="239" name="Google Shape;239;g2cba9fde460_4_29"/>
          <p:cNvSpPr/>
          <p:nvPr/>
        </p:nvSpPr>
        <p:spPr>
          <a:xfrm rot="5400000">
            <a:off x="2415425" y="3143700"/>
            <a:ext cx="1362600" cy="594900"/>
          </a:xfrm>
          <a:prstGeom prst="blockArc">
            <a:avLst>
              <a:gd fmla="val 10800000" name="adj1"/>
              <a:gd fmla="val 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sp>
        <p:nvSpPr>
          <p:cNvPr id="240" name="Google Shape;240;g2cba9fde460_4_29"/>
          <p:cNvSpPr/>
          <p:nvPr/>
        </p:nvSpPr>
        <p:spPr>
          <a:xfrm rot="5400000">
            <a:off x="2789975" y="4397375"/>
            <a:ext cx="613500" cy="502200"/>
          </a:xfrm>
          <a:prstGeom prst="blockArc">
            <a:avLst>
              <a:gd fmla="val 10800000" name="adj1"/>
              <a:gd fmla="val 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cba9fde460_4_10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N"/>
              <a:t>PRACTICAL ASPECT</a:t>
            </a:r>
            <a:endParaRPr/>
          </a:p>
        </p:txBody>
      </p:sp>
      <p:sp>
        <p:nvSpPr>
          <p:cNvPr id="246" name="Google Shape;246;g2cba9fde460_4_106"/>
          <p:cNvSpPr txBox="1"/>
          <p:nvPr>
            <p:ph idx="1" type="body"/>
          </p:nvPr>
        </p:nvSpPr>
        <p:spPr>
          <a:xfrm>
            <a:off x="713225" y="1246950"/>
            <a:ext cx="7717500" cy="335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IN" u="sng"/>
              <a:t>LUNAR BASE CONSTRUCTION</a:t>
            </a:r>
            <a:r>
              <a:rPr lang="en-IN"/>
              <a:t>: As space organizations like ISRO, plan for future manned missions with the intent of establishing a lunar base, super-resolved images are essential. They help in selecting optimal locations for bases by assessing factors such as terrain stability, access to possible water ice, and sunlight exposure.</a:t>
            </a:r>
            <a:endParaRPr/>
          </a:p>
          <a:p>
            <a:pPr indent="-330200" lvl="0" marL="457200" rtl="0" algn="l">
              <a:spcBef>
                <a:spcPts val="0"/>
              </a:spcBef>
              <a:spcAft>
                <a:spcPts val="0"/>
              </a:spcAft>
              <a:buSzPts val="1600"/>
              <a:buChar char="●"/>
            </a:pPr>
            <a:r>
              <a:rPr b="1" lang="en-IN" u="sng"/>
              <a:t>EDUCATIONAL AND PUBLIC ENGAGEMENT</a:t>
            </a:r>
            <a:r>
              <a:rPr lang="en-IN"/>
              <a:t>: Enhanced lunar images serve educational purposes by providing detailed visuals for textbooks, documentaries, and interactive media to promote science education.</a:t>
            </a:r>
            <a:endParaRPr/>
          </a:p>
          <a:p>
            <a:pPr indent="-330200" lvl="0" marL="457200" rtl="0" algn="l">
              <a:spcBef>
                <a:spcPts val="0"/>
              </a:spcBef>
              <a:spcAft>
                <a:spcPts val="0"/>
              </a:spcAft>
              <a:buSzPts val="1600"/>
              <a:buChar char="●"/>
            </a:pPr>
            <a:r>
              <a:rPr b="1" lang="en-IN" u="sng"/>
              <a:t>HISTORICAL ANALYSIS</a:t>
            </a:r>
            <a:r>
              <a:rPr lang="en-IN"/>
              <a:t>: Comparing current HR images with past images can provide insights into how the Moon’s surface has changed over time.</a:t>
            </a:r>
            <a:endParaRPr/>
          </a:p>
          <a:p>
            <a:pPr indent="-330200" lvl="0" marL="457200" rtl="0" algn="l">
              <a:spcBef>
                <a:spcPts val="0"/>
              </a:spcBef>
              <a:spcAft>
                <a:spcPts val="0"/>
              </a:spcAft>
              <a:buSzPts val="1600"/>
              <a:buChar char="●"/>
            </a:pPr>
            <a:r>
              <a:rPr b="1" lang="en-IN" u="sng"/>
              <a:t>SPACE MISSIONS PLANNING</a:t>
            </a:r>
            <a:r>
              <a:rPr lang="en-IN"/>
              <a:t>: HR maps can help identify safe landing sites, understand the local terrain, and plan routes for rovers to navigate the surface.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2"/>
          <p:cNvSpPr txBox="1"/>
          <p:nvPr>
            <p:ph type="title"/>
          </p:nvPr>
        </p:nvSpPr>
        <p:spPr>
          <a:xfrm>
            <a:off x="512827" y="2766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3000">
                <a:latin typeface="Merriweather Black"/>
                <a:ea typeface="Merriweather Black"/>
                <a:cs typeface="Merriweather Black"/>
                <a:sym typeface="Merriweather Black"/>
              </a:rPr>
              <a:t>GATHERING DATASET</a:t>
            </a:r>
            <a:endParaRPr sz="3000">
              <a:latin typeface="Merriweather Black"/>
              <a:ea typeface="Merriweather Black"/>
              <a:cs typeface="Merriweather Black"/>
              <a:sym typeface="Merriweather Black"/>
            </a:endParaRPr>
          </a:p>
        </p:txBody>
      </p:sp>
      <p:sp>
        <p:nvSpPr>
          <p:cNvPr id="44" name="Google Shape;44;p2"/>
          <p:cNvSpPr txBox="1"/>
          <p:nvPr>
            <p:ph idx="1" type="body"/>
          </p:nvPr>
        </p:nvSpPr>
        <p:spPr>
          <a:xfrm>
            <a:off x="153900" y="893250"/>
            <a:ext cx="8836200" cy="3357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IN"/>
              <a:t>Our </a:t>
            </a:r>
            <a:r>
              <a:rPr lang="en-IN"/>
              <a:t>dataset includes data</a:t>
            </a:r>
            <a:r>
              <a:rPr lang="en-IN"/>
              <a:t> from ISDA (ISRO Science Data Archive) of CHANDRAYAAN 2’s OHRC (Optical High Resolution Camera).</a:t>
            </a:r>
            <a:endParaRPr/>
          </a:p>
          <a:p>
            <a:pPr indent="-330200" lvl="0" marL="457200" rtl="0" algn="l">
              <a:lnSpc>
                <a:spcPct val="115000"/>
              </a:lnSpc>
              <a:spcBef>
                <a:spcPts val="0"/>
              </a:spcBef>
              <a:spcAft>
                <a:spcPts val="0"/>
              </a:spcAft>
              <a:buSzPts val="1600"/>
              <a:buChar char="●"/>
            </a:pPr>
            <a:r>
              <a:rPr lang="en-IN"/>
              <a:t>Raw images of size 12000X9000px were taken and then cropped into 256X256px processed images.</a:t>
            </a:r>
            <a:endParaRPr/>
          </a:p>
          <a:p>
            <a:pPr indent="-330200" lvl="0" marL="457200" rtl="0" algn="l">
              <a:lnSpc>
                <a:spcPct val="115000"/>
              </a:lnSpc>
              <a:spcBef>
                <a:spcPts val="0"/>
              </a:spcBef>
              <a:spcAft>
                <a:spcPts val="0"/>
              </a:spcAft>
              <a:buSzPts val="1600"/>
              <a:buChar char="●"/>
            </a:pPr>
            <a:r>
              <a:rPr lang="en-IN"/>
              <a:t>These 256X256px images were downsampled to 64X64px and 128X128px. </a:t>
            </a:r>
            <a:endParaRPr/>
          </a:p>
          <a:p>
            <a:pPr indent="-330200" lvl="0" marL="457200" rtl="0" algn="l">
              <a:lnSpc>
                <a:spcPct val="115000"/>
              </a:lnSpc>
              <a:spcBef>
                <a:spcPts val="0"/>
              </a:spcBef>
              <a:spcAft>
                <a:spcPts val="0"/>
              </a:spcAft>
              <a:buSzPts val="1600"/>
              <a:buChar char="●"/>
            </a:pPr>
            <a:r>
              <a:rPr lang="en-IN"/>
              <a:t>Training Set includes 1744 images of various resolution (256X256px, 128X128px, 64X64px).</a:t>
            </a:r>
            <a:endParaRPr/>
          </a:p>
          <a:p>
            <a:pPr indent="-330200" lvl="0" marL="457200" rtl="0" algn="l">
              <a:lnSpc>
                <a:spcPct val="115000"/>
              </a:lnSpc>
              <a:spcBef>
                <a:spcPts val="0"/>
              </a:spcBef>
              <a:spcAft>
                <a:spcPts val="0"/>
              </a:spcAft>
              <a:buSzPts val="1600"/>
              <a:buChar char="●"/>
            </a:pPr>
            <a:r>
              <a:rPr lang="en-IN"/>
              <a:t>Testing Set includes 569 images of </a:t>
            </a:r>
            <a:r>
              <a:rPr lang="en-IN"/>
              <a:t>various resolution (256X256px, 128X128px, 64X64px).</a:t>
            </a:r>
            <a:endParaRPr/>
          </a:p>
          <a:p>
            <a:pPr indent="-330200" lvl="0" marL="457200" rtl="0" algn="l">
              <a:lnSpc>
                <a:spcPct val="115000"/>
              </a:lnSpc>
              <a:spcBef>
                <a:spcPts val="0"/>
              </a:spcBef>
              <a:spcAft>
                <a:spcPts val="0"/>
              </a:spcAft>
              <a:buSzPts val="1600"/>
              <a:buChar char="●"/>
            </a:pPr>
            <a:r>
              <a:rPr lang="en-IN"/>
              <a:t>Raw Dataset: GSD (Ground Sampling Distance) = 0.25m; Swath = 3km; Altitude= 100km.</a:t>
            </a:r>
            <a:endParaRPr/>
          </a:p>
          <a:p>
            <a:pPr indent="0" lvl="0" marL="457200" rtl="0" algn="l">
              <a:lnSpc>
                <a:spcPct val="100000"/>
              </a:lnSpc>
              <a:spcBef>
                <a:spcPts val="0"/>
              </a:spcBef>
              <a:spcAft>
                <a:spcPts val="0"/>
              </a:spcAft>
              <a:buNone/>
            </a:pPr>
            <a:r>
              <a:t/>
            </a:r>
            <a:endParaRPr/>
          </a:p>
        </p:txBody>
      </p:sp>
      <p:pic>
        <p:nvPicPr>
          <p:cNvPr id="45" name="Google Shape;45;p2"/>
          <p:cNvPicPr preferRelativeResize="0"/>
          <p:nvPr/>
        </p:nvPicPr>
        <p:blipFill>
          <a:blip r:embed="rId3">
            <a:alphaModFix/>
          </a:blip>
          <a:stretch>
            <a:fillRect/>
          </a:stretch>
        </p:blipFill>
        <p:spPr>
          <a:xfrm>
            <a:off x="1732250" y="3348775"/>
            <a:ext cx="1487725" cy="1487725"/>
          </a:xfrm>
          <a:prstGeom prst="rect">
            <a:avLst/>
          </a:prstGeom>
          <a:noFill/>
          <a:ln>
            <a:noFill/>
          </a:ln>
        </p:spPr>
      </p:pic>
      <p:pic>
        <p:nvPicPr>
          <p:cNvPr id="46" name="Google Shape;46;p2"/>
          <p:cNvPicPr preferRelativeResize="0"/>
          <p:nvPr/>
        </p:nvPicPr>
        <p:blipFill>
          <a:blip r:embed="rId4">
            <a:alphaModFix/>
          </a:blip>
          <a:stretch>
            <a:fillRect/>
          </a:stretch>
        </p:blipFill>
        <p:spPr>
          <a:xfrm>
            <a:off x="4497975" y="3522638"/>
            <a:ext cx="1140000" cy="1140000"/>
          </a:xfrm>
          <a:prstGeom prst="rect">
            <a:avLst/>
          </a:prstGeom>
          <a:noFill/>
          <a:ln>
            <a:noFill/>
          </a:ln>
        </p:spPr>
      </p:pic>
      <p:pic>
        <p:nvPicPr>
          <p:cNvPr id="47" name="Google Shape;47;p2"/>
          <p:cNvPicPr preferRelativeResize="0"/>
          <p:nvPr/>
        </p:nvPicPr>
        <p:blipFill>
          <a:blip r:embed="rId5">
            <a:alphaModFix/>
          </a:blip>
          <a:stretch>
            <a:fillRect/>
          </a:stretch>
        </p:blipFill>
        <p:spPr>
          <a:xfrm>
            <a:off x="6777900" y="3857125"/>
            <a:ext cx="471025" cy="471025"/>
          </a:xfrm>
          <a:prstGeom prst="rect">
            <a:avLst/>
          </a:prstGeom>
          <a:noFill/>
          <a:ln>
            <a:noFill/>
          </a:ln>
        </p:spPr>
      </p:pic>
      <p:cxnSp>
        <p:nvCxnSpPr>
          <p:cNvPr id="48" name="Google Shape;48;p2"/>
          <p:cNvCxnSpPr>
            <a:stCxn id="45" idx="3"/>
            <a:endCxn id="46" idx="1"/>
          </p:cNvCxnSpPr>
          <p:nvPr/>
        </p:nvCxnSpPr>
        <p:spPr>
          <a:xfrm>
            <a:off x="3219975" y="4092637"/>
            <a:ext cx="1278000" cy="0"/>
          </a:xfrm>
          <a:prstGeom prst="straightConnector1">
            <a:avLst/>
          </a:prstGeom>
          <a:noFill/>
          <a:ln cap="flat" cmpd="sng" w="38100">
            <a:solidFill>
              <a:srgbClr val="FFFFFF"/>
            </a:solidFill>
            <a:prstDash val="solid"/>
            <a:round/>
            <a:headEnd len="med" w="med" type="none"/>
            <a:tailEnd len="med" w="med" type="none"/>
          </a:ln>
        </p:spPr>
      </p:cxnSp>
      <p:cxnSp>
        <p:nvCxnSpPr>
          <p:cNvPr id="49" name="Google Shape;49;p2"/>
          <p:cNvCxnSpPr>
            <a:stCxn id="46" idx="3"/>
            <a:endCxn id="47" idx="1"/>
          </p:cNvCxnSpPr>
          <p:nvPr/>
        </p:nvCxnSpPr>
        <p:spPr>
          <a:xfrm>
            <a:off x="5637975" y="4092638"/>
            <a:ext cx="1140000" cy="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cba9fde460_4_111"/>
          <p:cNvSpPr txBox="1"/>
          <p:nvPr>
            <p:ph type="title"/>
          </p:nvPr>
        </p:nvSpPr>
        <p:spPr>
          <a:xfrm>
            <a:off x="322025" y="539500"/>
            <a:ext cx="82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IN" sz="3000"/>
              <a:t>FUTURE SCOPE for NEBULAE</a:t>
            </a:r>
            <a:endParaRPr sz="3000"/>
          </a:p>
        </p:txBody>
      </p:sp>
      <p:sp>
        <p:nvSpPr>
          <p:cNvPr id="252" name="Google Shape;252;g2cba9fde460_4_111"/>
          <p:cNvSpPr txBox="1"/>
          <p:nvPr>
            <p:ph idx="1" type="body"/>
          </p:nvPr>
        </p:nvSpPr>
        <p:spPr>
          <a:xfrm>
            <a:off x="713225" y="1246950"/>
            <a:ext cx="7717500" cy="335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IN"/>
              <a:t>Due to large distance, only a single projection of a nebula is ever visible from the earth. This precludes us from directly deducing 3D, volumetric models for visualization or scientific analysis.</a:t>
            </a:r>
            <a:endParaRPr/>
          </a:p>
          <a:p>
            <a:pPr indent="-330200" lvl="0" marL="457200" rtl="0" algn="l">
              <a:spcBef>
                <a:spcPts val="0"/>
              </a:spcBef>
              <a:spcAft>
                <a:spcPts val="0"/>
              </a:spcAft>
              <a:buSzPts val="1600"/>
              <a:buChar char="●"/>
            </a:pPr>
            <a:r>
              <a:rPr lang="en-IN"/>
              <a:t>A recent optimization </a:t>
            </a:r>
            <a:r>
              <a:rPr lang="en-IN"/>
              <a:t>approach views the symmetric reconstruction as a special kind of tomographic reconstruction problem.</a:t>
            </a:r>
            <a:endParaRPr/>
          </a:p>
          <a:p>
            <a:pPr indent="-330200" lvl="0" marL="457200" rtl="0" algn="l">
              <a:spcBef>
                <a:spcPts val="0"/>
              </a:spcBef>
              <a:spcAft>
                <a:spcPts val="0"/>
              </a:spcAft>
              <a:buSzPts val="1600"/>
              <a:buChar char="●"/>
            </a:pPr>
            <a:r>
              <a:rPr lang="en-IN"/>
              <a:t>The volume is tomographically reconstructed from several copies of the observed image rotated about the axis of symmetry.</a:t>
            </a:r>
            <a:endParaRPr/>
          </a:p>
          <a:p>
            <a:pPr indent="-330200" lvl="0" marL="457200" rtl="0" algn="l">
              <a:spcBef>
                <a:spcPts val="0"/>
              </a:spcBef>
              <a:spcAft>
                <a:spcPts val="0"/>
              </a:spcAft>
              <a:buSzPts val="1600"/>
              <a:buChar char="●"/>
            </a:pPr>
            <a:r>
              <a:rPr lang="en-IN"/>
              <a:t>Here we have to find a maximally symmetric volume ρ subject to a given image s by solving a group sparsity problem.</a:t>
            </a:r>
            <a:endParaRPr/>
          </a:p>
          <a:p>
            <a:pPr indent="0" lvl="0" marL="0" rtl="0" algn="l">
              <a:spcBef>
                <a:spcPts val="0"/>
              </a:spcBef>
              <a:spcAft>
                <a:spcPts val="0"/>
              </a:spcAft>
              <a:buNone/>
            </a:pPr>
            <a:r>
              <a:rPr lang="en-IN"/>
              <a:t>        To solve this type of problem we adapt fast iterative shrinkage thresholding     </a:t>
            </a:r>
            <a:endParaRPr/>
          </a:p>
          <a:p>
            <a:pPr indent="0" lvl="0" marL="0" rtl="0" algn="l">
              <a:spcBef>
                <a:spcPts val="0"/>
              </a:spcBef>
              <a:spcAft>
                <a:spcPts val="0"/>
              </a:spcAft>
              <a:buNone/>
            </a:pPr>
            <a:r>
              <a:rPr lang="en-IN"/>
              <a:t>        algorithm.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g2cbaa0e819f_2_0"/>
          <p:cNvPicPr preferRelativeResize="0"/>
          <p:nvPr/>
        </p:nvPicPr>
        <p:blipFill>
          <a:blip r:embed="rId3">
            <a:alphaModFix/>
          </a:blip>
          <a:stretch>
            <a:fillRect/>
          </a:stretch>
        </p:blipFill>
        <p:spPr>
          <a:xfrm>
            <a:off x="868538" y="793813"/>
            <a:ext cx="4086225" cy="1666875"/>
          </a:xfrm>
          <a:prstGeom prst="rect">
            <a:avLst/>
          </a:prstGeom>
          <a:noFill/>
          <a:ln>
            <a:noFill/>
          </a:ln>
        </p:spPr>
      </p:pic>
      <p:pic>
        <p:nvPicPr>
          <p:cNvPr id="258" name="Google Shape;258;g2cbaa0e819f_2_0"/>
          <p:cNvPicPr preferRelativeResize="0"/>
          <p:nvPr/>
        </p:nvPicPr>
        <p:blipFill>
          <a:blip r:embed="rId4">
            <a:alphaModFix/>
          </a:blip>
          <a:stretch>
            <a:fillRect/>
          </a:stretch>
        </p:blipFill>
        <p:spPr>
          <a:xfrm>
            <a:off x="4316825" y="2694813"/>
            <a:ext cx="4095750" cy="1666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cba9fde460_4_91"/>
          <p:cNvSpPr txBox="1"/>
          <p:nvPr>
            <p:ph type="title"/>
          </p:nvPr>
        </p:nvSpPr>
        <p:spPr>
          <a:xfrm>
            <a:off x="713250" y="2096550"/>
            <a:ext cx="7717500" cy="95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IN" sz="5000"/>
              <a:t>Thank You</a:t>
            </a:r>
            <a:endParaRPr sz="5100"/>
          </a:p>
        </p:txBody>
      </p:sp>
      <p:sp>
        <p:nvSpPr>
          <p:cNvPr id="264" name="Google Shape;264;g2cba9fde460_4_91"/>
          <p:cNvSpPr txBox="1"/>
          <p:nvPr/>
        </p:nvSpPr>
        <p:spPr>
          <a:xfrm>
            <a:off x="1180350" y="3046950"/>
            <a:ext cx="68955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All  reference are </a:t>
            </a:r>
            <a:r>
              <a:rPr lang="en-IN" sz="1600">
                <a:solidFill>
                  <a:schemeClr val="lt1"/>
                </a:solidFill>
                <a:latin typeface="Fira Sans"/>
                <a:ea typeface="Fira Sans"/>
                <a:cs typeface="Fira Sans"/>
                <a:sym typeface="Fira Sans"/>
              </a:rPr>
              <a:t>upload</a:t>
            </a:r>
            <a:r>
              <a:rPr lang="en-IN" sz="1600">
                <a:solidFill>
                  <a:schemeClr val="lt1"/>
                </a:solidFill>
                <a:latin typeface="Fira Sans"/>
                <a:ea typeface="Fira Sans"/>
                <a:cs typeface="Fira Sans"/>
                <a:sym typeface="Fira Sans"/>
              </a:rPr>
              <a:t> in the Document folder in the Google Drive</a:t>
            </a:r>
            <a:endParaRPr sz="1600">
              <a:solidFill>
                <a:schemeClr val="lt1"/>
              </a:solidFill>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26ca172cc8b_0_23"/>
          <p:cNvSpPr txBox="1"/>
          <p:nvPr>
            <p:ph type="title"/>
          </p:nvPr>
        </p:nvSpPr>
        <p:spPr>
          <a:xfrm>
            <a:off x="683452" y="2766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3000">
                <a:latin typeface="Merriweather Black"/>
                <a:ea typeface="Merriweather Black"/>
                <a:cs typeface="Merriweather Black"/>
                <a:sym typeface="Merriweather Black"/>
              </a:rPr>
              <a:t>APPROACHES</a:t>
            </a:r>
            <a:endParaRPr sz="3000">
              <a:latin typeface="Merriweather Black"/>
              <a:ea typeface="Merriweather Black"/>
              <a:cs typeface="Merriweather Black"/>
              <a:sym typeface="Merriweather Black"/>
            </a:endParaRPr>
          </a:p>
        </p:txBody>
      </p:sp>
      <p:sp>
        <p:nvSpPr>
          <p:cNvPr id="55" name="Google Shape;55;g26ca172cc8b_0_23"/>
          <p:cNvSpPr txBox="1"/>
          <p:nvPr/>
        </p:nvSpPr>
        <p:spPr>
          <a:xfrm>
            <a:off x="497100" y="1073350"/>
            <a:ext cx="8149800" cy="1338600"/>
          </a:xfrm>
          <a:prstGeom prst="rect">
            <a:avLst/>
          </a:prstGeom>
          <a:solidFill>
            <a:schemeClr val="lt1"/>
          </a:solid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IN" sz="2600"/>
              <a:t>SRCNN </a:t>
            </a:r>
            <a:r>
              <a:rPr b="1" lang="en-IN" sz="2100"/>
              <a:t>(Super-Resolution Convolutional Neural Network)</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IN" sz="2600">
                <a:solidFill>
                  <a:schemeClr val="dk1"/>
                </a:solidFill>
              </a:rPr>
              <a:t>FSRCNN </a:t>
            </a:r>
            <a:r>
              <a:rPr b="1" lang="en-IN" sz="2100">
                <a:solidFill>
                  <a:schemeClr val="dk1"/>
                </a:solidFill>
              </a:rPr>
              <a:t>(Fast Super-Resolution Convolutional Neural Network)</a:t>
            </a:r>
            <a:endParaRPr b="1" sz="1900"/>
          </a:p>
        </p:txBody>
      </p:sp>
      <p:sp>
        <p:nvSpPr>
          <p:cNvPr id="56" name="Google Shape;56;g26ca172cc8b_0_23"/>
          <p:cNvSpPr txBox="1"/>
          <p:nvPr/>
        </p:nvSpPr>
        <p:spPr>
          <a:xfrm>
            <a:off x="497100" y="2635925"/>
            <a:ext cx="8149800" cy="2130300"/>
          </a:xfrm>
          <a:prstGeom prst="rect">
            <a:avLst/>
          </a:prstGeom>
          <a:solidFill>
            <a:schemeClr val="lt1"/>
          </a:solid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IN" sz="2600"/>
              <a:t>SRGAN </a:t>
            </a:r>
            <a:r>
              <a:rPr b="1" lang="en-IN" sz="2100"/>
              <a:t>(Super-Resolution Generative Adversarial Network)</a:t>
            </a:r>
            <a:endParaRPr b="1" sz="1900"/>
          </a:p>
          <a:p>
            <a:pPr indent="0" lvl="0" marL="0" rtl="0" algn="l">
              <a:spcBef>
                <a:spcPts val="0"/>
              </a:spcBef>
              <a:spcAft>
                <a:spcPts val="0"/>
              </a:spcAft>
              <a:buNone/>
            </a:pPr>
            <a:r>
              <a:t/>
            </a:r>
            <a:endParaRPr b="1" sz="1900"/>
          </a:p>
          <a:p>
            <a:pPr indent="0" lvl="0" marL="0" rtl="0" algn="l">
              <a:spcBef>
                <a:spcPts val="0"/>
              </a:spcBef>
              <a:spcAft>
                <a:spcPts val="0"/>
              </a:spcAft>
              <a:buNone/>
            </a:pPr>
            <a:r>
              <a:rPr b="1" lang="en-IN" sz="2600">
                <a:solidFill>
                  <a:schemeClr val="dk1"/>
                </a:solidFill>
              </a:rPr>
              <a:t>E</a:t>
            </a:r>
            <a:r>
              <a:rPr b="1" lang="en-IN" sz="2600">
                <a:solidFill>
                  <a:schemeClr val="dk1"/>
                </a:solidFill>
              </a:rPr>
              <a:t>SRGAN </a:t>
            </a:r>
            <a:r>
              <a:rPr b="1" lang="en-IN" sz="2100">
                <a:solidFill>
                  <a:schemeClr val="dk1"/>
                </a:solidFill>
              </a:rPr>
              <a:t>(Enhanced Super-Resolution Generative Adversarial Network)</a:t>
            </a:r>
            <a:endParaRPr b="1" sz="2100">
              <a:solidFill>
                <a:schemeClr val="dk1"/>
              </a:solidFill>
            </a:endParaRPr>
          </a:p>
          <a:p>
            <a:pPr indent="0" lvl="0" marL="0" rtl="0" algn="l">
              <a:spcBef>
                <a:spcPts val="0"/>
              </a:spcBef>
              <a:spcAft>
                <a:spcPts val="0"/>
              </a:spcAft>
              <a:buNone/>
            </a:pPr>
            <a:r>
              <a:t/>
            </a:r>
            <a:endParaRPr b="1" sz="2100">
              <a:solidFill>
                <a:schemeClr val="dk1"/>
              </a:solidFill>
            </a:endParaRPr>
          </a:p>
          <a:p>
            <a:pPr indent="0" lvl="0" marL="0" rtl="0" algn="l">
              <a:spcBef>
                <a:spcPts val="0"/>
              </a:spcBef>
              <a:spcAft>
                <a:spcPts val="0"/>
              </a:spcAft>
              <a:buNone/>
            </a:pPr>
            <a:r>
              <a:rPr b="1" lang="en-IN" sz="2400">
                <a:solidFill>
                  <a:schemeClr val="dk1"/>
                </a:solidFill>
              </a:rPr>
              <a:t>FEAT-UP</a:t>
            </a:r>
            <a:endParaRPr b="1" sz="2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g26ca172cc8b_0_33"/>
          <p:cNvSpPr txBox="1"/>
          <p:nvPr>
            <p:ph type="title"/>
          </p:nvPr>
        </p:nvSpPr>
        <p:spPr>
          <a:xfrm>
            <a:off x="512827" y="2766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3500">
                <a:latin typeface="Merriweather Black"/>
                <a:ea typeface="Merriweather Black"/>
                <a:cs typeface="Merriweather Black"/>
                <a:sym typeface="Merriweather Black"/>
              </a:rPr>
              <a:t>SRCNN</a:t>
            </a:r>
            <a:endParaRPr sz="3500">
              <a:latin typeface="Merriweather Black"/>
              <a:ea typeface="Merriweather Black"/>
              <a:cs typeface="Merriweather Black"/>
              <a:sym typeface="Merriweather Black"/>
            </a:endParaRPr>
          </a:p>
        </p:txBody>
      </p:sp>
      <p:sp>
        <p:nvSpPr>
          <p:cNvPr id="62" name="Google Shape;62;g26ca172cc8b_0_33"/>
          <p:cNvSpPr txBox="1"/>
          <p:nvPr>
            <p:ph idx="1" type="body"/>
          </p:nvPr>
        </p:nvSpPr>
        <p:spPr>
          <a:xfrm>
            <a:off x="153900" y="1580425"/>
            <a:ext cx="8836200" cy="2787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IN"/>
              <a:t>SRCNN is a Deep Learning Convolutional Neural Network model used for single image super resolution.</a:t>
            </a:r>
            <a:endParaRPr/>
          </a:p>
          <a:p>
            <a:pPr indent="-330200" lvl="0" marL="457200" rtl="0" algn="l">
              <a:lnSpc>
                <a:spcPct val="115000"/>
              </a:lnSpc>
              <a:spcBef>
                <a:spcPts val="0"/>
              </a:spcBef>
              <a:spcAft>
                <a:spcPts val="0"/>
              </a:spcAft>
              <a:buSzPts val="1600"/>
              <a:buChar char="●"/>
            </a:pPr>
            <a:r>
              <a:rPr lang="en-IN"/>
              <a:t>It consists of three major components:</a:t>
            </a:r>
            <a:endParaRPr/>
          </a:p>
          <a:p>
            <a:pPr indent="-330200" lvl="0" marL="457200" rtl="0" algn="l">
              <a:lnSpc>
                <a:spcPct val="115000"/>
              </a:lnSpc>
              <a:spcBef>
                <a:spcPts val="0"/>
              </a:spcBef>
              <a:spcAft>
                <a:spcPts val="0"/>
              </a:spcAft>
              <a:buSzPts val="1600"/>
              <a:buChar char="●"/>
            </a:pPr>
            <a:r>
              <a:rPr lang="en-IN"/>
              <a:t>PATCH EXTRACTION and REPRESENTATION: Extracting low resolution patches and representing them as feature vectors.</a:t>
            </a:r>
            <a:endParaRPr/>
          </a:p>
          <a:p>
            <a:pPr indent="-330200" lvl="0" marL="457200" rtl="0" algn="l">
              <a:lnSpc>
                <a:spcPct val="115000"/>
              </a:lnSpc>
              <a:spcBef>
                <a:spcPts val="0"/>
              </a:spcBef>
              <a:spcAft>
                <a:spcPts val="0"/>
              </a:spcAft>
              <a:buSzPts val="1600"/>
              <a:buChar char="●"/>
            </a:pPr>
            <a:r>
              <a:rPr lang="en-IN"/>
              <a:t>NON-LINEAR MAPPING : Mapping low resolution feature vectors to high resolution feature vectors using Convolutional layers.</a:t>
            </a:r>
            <a:endParaRPr/>
          </a:p>
          <a:p>
            <a:pPr indent="-330200" lvl="0" marL="457200" rtl="0" algn="l">
              <a:lnSpc>
                <a:spcPct val="115000"/>
              </a:lnSpc>
              <a:spcBef>
                <a:spcPts val="0"/>
              </a:spcBef>
              <a:spcAft>
                <a:spcPts val="0"/>
              </a:spcAft>
              <a:buSzPts val="1600"/>
              <a:buChar char="●"/>
            </a:pPr>
            <a:r>
              <a:rPr lang="en-IN"/>
              <a:t>RECONSTRUCTION: Reconstructing the high-resolution image from high-resolution feature vectors.</a:t>
            </a:r>
            <a:endParaRPr/>
          </a:p>
          <a:p>
            <a:pPr indent="0" lvl="0" marL="457200" rtl="0" algn="l">
              <a:lnSpc>
                <a:spcPct val="100000"/>
              </a:lnSpc>
              <a:spcBef>
                <a:spcPts val="0"/>
              </a:spcBef>
              <a:spcAft>
                <a:spcPts val="0"/>
              </a:spcAft>
              <a:buNone/>
            </a:pPr>
            <a:r>
              <a:t/>
            </a:r>
            <a:endParaRPr/>
          </a:p>
        </p:txBody>
      </p:sp>
      <p:sp>
        <p:nvSpPr>
          <p:cNvPr id="63" name="Google Shape;63;g26ca172cc8b_0_33"/>
          <p:cNvSpPr txBox="1"/>
          <p:nvPr>
            <p:ph type="title"/>
          </p:nvPr>
        </p:nvSpPr>
        <p:spPr>
          <a:xfrm>
            <a:off x="312275" y="1101638"/>
            <a:ext cx="4450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MODEL  ARCHITECTURE:</a:t>
            </a:r>
            <a:endParaRPr sz="2200">
              <a:latin typeface="Merriweather Black"/>
              <a:ea typeface="Merriweather Black"/>
              <a:cs typeface="Merriweather Black"/>
              <a:sym typeface="Merriweather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g2c11b43ab18_0_0"/>
          <p:cNvPicPr preferRelativeResize="0"/>
          <p:nvPr/>
        </p:nvPicPr>
        <p:blipFill>
          <a:blip r:embed="rId3">
            <a:alphaModFix/>
          </a:blip>
          <a:stretch>
            <a:fillRect/>
          </a:stretch>
        </p:blipFill>
        <p:spPr>
          <a:xfrm>
            <a:off x="546375" y="1725587"/>
            <a:ext cx="8051251" cy="2846425"/>
          </a:xfrm>
          <a:prstGeom prst="rect">
            <a:avLst/>
          </a:prstGeom>
          <a:noFill/>
          <a:ln>
            <a:noFill/>
          </a:ln>
        </p:spPr>
      </p:pic>
      <p:sp>
        <p:nvSpPr>
          <p:cNvPr id="69" name="Google Shape;69;g2c11b43ab18_0_0"/>
          <p:cNvSpPr txBox="1"/>
          <p:nvPr>
            <p:ph type="title"/>
          </p:nvPr>
        </p:nvSpPr>
        <p:spPr>
          <a:xfrm>
            <a:off x="312275" y="1101638"/>
            <a:ext cx="4450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MODEL  ARCHITECTURE:</a:t>
            </a:r>
            <a:endParaRPr sz="2200">
              <a:latin typeface="Merriweather Black"/>
              <a:ea typeface="Merriweather Black"/>
              <a:cs typeface="Merriweather Black"/>
              <a:sym typeface="Merriweather Black"/>
            </a:endParaRPr>
          </a:p>
        </p:txBody>
      </p:sp>
      <p:sp>
        <p:nvSpPr>
          <p:cNvPr id="70" name="Google Shape;70;g2c11b43ab18_0_0"/>
          <p:cNvSpPr txBox="1"/>
          <p:nvPr>
            <p:ph type="title"/>
          </p:nvPr>
        </p:nvSpPr>
        <p:spPr>
          <a:xfrm>
            <a:off x="512827" y="2766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3500">
                <a:latin typeface="Merriweather Black"/>
                <a:ea typeface="Merriweather Black"/>
                <a:cs typeface="Merriweather Black"/>
                <a:sym typeface="Merriweather Black"/>
              </a:rPr>
              <a:t>SRCNN</a:t>
            </a:r>
            <a:endParaRPr sz="3500">
              <a:latin typeface="Merriweather Black"/>
              <a:ea typeface="Merriweather Black"/>
              <a:cs typeface="Merriweather Black"/>
              <a:sym typeface="Merriweather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6ca172cc8b_0_51"/>
          <p:cNvSpPr txBox="1"/>
          <p:nvPr>
            <p:ph type="title"/>
          </p:nvPr>
        </p:nvSpPr>
        <p:spPr>
          <a:xfrm>
            <a:off x="512827" y="276675"/>
            <a:ext cx="7717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3500">
                <a:latin typeface="Merriweather Black"/>
                <a:ea typeface="Merriweather Black"/>
                <a:cs typeface="Merriweather Black"/>
                <a:sym typeface="Merriweather Black"/>
              </a:rPr>
              <a:t>SRCNN</a:t>
            </a:r>
            <a:endParaRPr sz="3500">
              <a:latin typeface="Merriweather Black"/>
              <a:ea typeface="Merriweather Black"/>
              <a:cs typeface="Merriweather Black"/>
              <a:sym typeface="Merriweather Black"/>
            </a:endParaRPr>
          </a:p>
        </p:txBody>
      </p:sp>
      <p:sp>
        <p:nvSpPr>
          <p:cNvPr id="76" name="Google Shape;76;g26ca172cc8b_0_51"/>
          <p:cNvSpPr txBox="1"/>
          <p:nvPr>
            <p:ph idx="1" type="body"/>
          </p:nvPr>
        </p:nvSpPr>
        <p:spPr>
          <a:xfrm>
            <a:off x="153900" y="1570450"/>
            <a:ext cx="8836200" cy="3116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IN"/>
              <a:t>The LR image is interpolated to same size as of HR image using Bicubic Interpolation.</a:t>
            </a:r>
            <a:endParaRPr/>
          </a:p>
          <a:p>
            <a:pPr indent="-330200" lvl="0" marL="457200" rtl="0" algn="l">
              <a:lnSpc>
                <a:spcPct val="115000"/>
              </a:lnSpc>
              <a:spcBef>
                <a:spcPts val="0"/>
              </a:spcBef>
              <a:spcAft>
                <a:spcPts val="0"/>
              </a:spcAft>
              <a:buSzPts val="1600"/>
              <a:buChar char="●"/>
            </a:pPr>
            <a:r>
              <a:rPr lang="en-IN"/>
              <a:t>T</a:t>
            </a:r>
            <a:r>
              <a:rPr lang="en-IN"/>
              <a:t>he first layer convolves the input image using a 9*9 kernel with padding, resulting in 64 feature maps. These feature maps capture essential information from the input.</a:t>
            </a:r>
            <a:endParaRPr/>
          </a:p>
          <a:p>
            <a:pPr indent="-330200" lvl="0" marL="457200" rtl="0" algn="l">
              <a:spcBef>
                <a:spcPts val="0"/>
              </a:spcBef>
              <a:spcAft>
                <a:spcPts val="0"/>
              </a:spcAft>
              <a:buSzPts val="1600"/>
              <a:buChar char="●"/>
            </a:pPr>
            <a:r>
              <a:rPr lang="en-IN"/>
              <a:t>The second layer performs a non-linear mapping, applying a 1*1 kernel to condense the feature maps to 32 feature maps. This step enhances the representation of features, allowing the network to learn more complex relationships.</a:t>
            </a:r>
            <a:endParaRPr/>
          </a:p>
          <a:p>
            <a:pPr indent="-330200" lvl="0" marL="457200" rtl="0" algn="l">
              <a:spcBef>
                <a:spcPts val="0"/>
              </a:spcBef>
              <a:spcAft>
                <a:spcPts val="0"/>
              </a:spcAft>
              <a:buSzPts val="1600"/>
              <a:buChar char="●"/>
            </a:pPr>
            <a:r>
              <a:rPr lang="en-IN"/>
              <a:t>The final layer reconstructs the HR image.</a:t>
            </a:r>
            <a:endParaRPr/>
          </a:p>
          <a:p>
            <a:pPr indent="-330200" lvl="0" marL="457200" rtl="0" algn="l">
              <a:spcBef>
                <a:spcPts val="0"/>
              </a:spcBef>
              <a:spcAft>
                <a:spcPts val="0"/>
              </a:spcAft>
              <a:buSzPts val="1600"/>
              <a:buChar char="●"/>
            </a:pPr>
            <a:r>
              <a:rPr lang="en-IN"/>
              <a:t>The model was trained to maximise the PSNR (Peak-Signal-to-Noise-Ratio) and minimise the MSE (Mean-Squared-Error) taken as loss function while training the model.</a:t>
            </a:r>
            <a:endParaRPr/>
          </a:p>
          <a:p>
            <a:pPr indent="-330200" lvl="0" marL="457200" rtl="0" algn="l">
              <a:spcBef>
                <a:spcPts val="0"/>
              </a:spcBef>
              <a:spcAft>
                <a:spcPts val="0"/>
              </a:spcAft>
              <a:buSzPts val="1600"/>
              <a:buChar char="●"/>
            </a:pPr>
            <a:r>
              <a:rPr lang="en-IN"/>
              <a:t>We used metrics like MSE, PSNR, and SSIM to compare between the Reconstructed Image and the Ground Truth image.</a:t>
            </a:r>
            <a:endParaRPr/>
          </a:p>
          <a:p>
            <a:pPr indent="0" lvl="0" marL="457200" rtl="0" algn="l">
              <a:lnSpc>
                <a:spcPct val="100000"/>
              </a:lnSpc>
              <a:spcBef>
                <a:spcPts val="0"/>
              </a:spcBef>
              <a:spcAft>
                <a:spcPts val="0"/>
              </a:spcAft>
              <a:buNone/>
            </a:pPr>
            <a:r>
              <a:t/>
            </a:r>
            <a:endParaRPr/>
          </a:p>
        </p:txBody>
      </p:sp>
      <p:sp>
        <p:nvSpPr>
          <p:cNvPr id="77" name="Google Shape;77;g26ca172cc8b_0_51"/>
          <p:cNvSpPr txBox="1"/>
          <p:nvPr>
            <p:ph type="title"/>
          </p:nvPr>
        </p:nvSpPr>
        <p:spPr>
          <a:xfrm>
            <a:off x="565525" y="1089938"/>
            <a:ext cx="4450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MODEL  IMPLEMENTATION:</a:t>
            </a:r>
            <a:endParaRPr sz="2200">
              <a:latin typeface="Merriweather Black"/>
              <a:ea typeface="Merriweather Black"/>
              <a:cs typeface="Merriweather Black"/>
              <a:sym typeface="Merriweather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cba9fde460_5_0"/>
          <p:cNvSpPr txBox="1"/>
          <p:nvPr>
            <p:ph type="title"/>
          </p:nvPr>
        </p:nvSpPr>
        <p:spPr>
          <a:xfrm>
            <a:off x="-81975" y="265125"/>
            <a:ext cx="2858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RESULTS:</a:t>
            </a:r>
            <a:endParaRPr sz="2200">
              <a:latin typeface="Merriweather Black"/>
              <a:ea typeface="Merriweather Black"/>
              <a:cs typeface="Merriweather Black"/>
              <a:sym typeface="Merriweather Black"/>
            </a:endParaRPr>
          </a:p>
        </p:txBody>
      </p:sp>
      <p:sp>
        <p:nvSpPr>
          <p:cNvPr id="83" name="Google Shape;83;g2cba9fde460_5_0"/>
          <p:cNvSpPr txBox="1"/>
          <p:nvPr/>
        </p:nvSpPr>
        <p:spPr>
          <a:xfrm>
            <a:off x="6713250" y="3068175"/>
            <a:ext cx="2008200" cy="13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PSNR Values ranges from 21.5 to 23 dB.</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SSIM Values ranges from 0.65 to 0.72 .</a:t>
            </a:r>
            <a:endParaRPr sz="1600">
              <a:solidFill>
                <a:schemeClr val="lt1"/>
              </a:solidFill>
              <a:latin typeface="Fira Sans"/>
              <a:ea typeface="Fira Sans"/>
              <a:cs typeface="Fira Sans"/>
              <a:sym typeface="Fira Sans"/>
            </a:endParaRPr>
          </a:p>
        </p:txBody>
      </p:sp>
      <p:sp>
        <p:nvSpPr>
          <p:cNvPr id="84" name="Google Shape;84;g2cba9fde460_5_0"/>
          <p:cNvSpPr txBox="1"/>
          <p:nvPr/>
        </p:nvSpPr>
        <p:spPr>
          <a:xfrm>
            <a:off x="6713250" y="1151650"/>
            <a:ext cx="1905600" cy="16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Model was trained for 14 epochs.</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MSE loss = 0.0087</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Val loss = 0.0111</a:t>
            </a:r>
            <a:endParaRPr sz="1600">
              <a:solidFill>
                <a:schemeClr val="lt1"/>
              </a:solidFill>
              <a:latin typeface="Fira Sans"/>
              <a:ea typeface="Fira Sans"/>
              <a:cs typeface="Fira Sans"/>
              <a:sym typeface="Fira Sans"/>
            </a:endParaRPr>
          </a:p>
        </p:txBody>
      </p:sp>
      <p:pic>
        <p:nvPicPr>
          <p:cNvPr id="85" name="Google Shape;85;g2cba9fde460_5_0"/>
          <p:cNvPicPr preferRelativeResize="0"/>
          <p:nvPr/>
        </p:nvPicPr>
        <p:blipFill>
          <a:blip r:embed="rId3">
            <a:alphaModFix/>
          </a:blip>
          <a:stretch>
            <a:fillRect/>
          </a:stretch>
        </p:blipFill>
        <p:spPr>
          <a:xfrm>
            <a:off x="644200" y="835200"/>
            <a:ext cx="5689874" cy="1976350"/>
          </a:xfrm>
          <a:prstGeom prst="rect">
            <a:avLst/>
          </a:prstGeom>
          <a:noFill/>
          <a:ln>
            <a:noFill/>
          </a:ln>
        </p:spPr>
      </p:pic>
      <p:pic>
        <p:nvPicPr>
          <p:cNvPr id="86" name="Google Shape;86;g2cba9fde460_5_0"/>
          <p:cNvPicPr preferRelativeResize="0"/>
          <p:nvPr/>
        </p:nvPicPr>
        <p:blipFill>
          <a:blip r:embed="rId4">
            <a:alphaModFix/>
          </a:blip>
          <a:stretch>
            <a:fillRect/>
          </a:stretch>
        </p:blipFill>
        <p:spPr>
          <a:xfrm>
            <a:off x="644200" y="2898175"/>
            <a:ext cx="5689875" cy="20032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2cbaa0e819f_1_0"/>
          <p:cNvSpPr txBox="1"/>
          <p:nvPr>
            <p:ph type="title"/>
          </p:nvPr>
        </p:nvSpPr>
        <p:spPr>
          <a:xfrm>
            <a:off x="-92225" y="222250"/>
            <a:ext cx="4602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200"/>
              <a:buNone/>
            </a:pPr>
            <a:r>
              <a:rPr lang="en-IN" sz="2200">
                <a:latin typeface="Merriweather Black"/>
                <a:ea typeface="Merriweather Black"/>
                <a:cs typeface="Merriweather Black"/>
                <a:sym typeface="Merriweather Black"/>
              </a:rPr>
              <a:t>RESULTS: DEEPSPACE</a:t>
            </a:r>
            <a:endParaRPr sz="2200">
              <a:latin typeface="Merriweather Black"/>
              <a:ea typeface="Merriweather Black"/>
              <a:cs typeface="Merriweather Black"/>
              <a:sym typeface="Merriweather Black"/>
            </a:endParaRPr>
          </a:p>
        </p:txBody>
      </p:sp>
      <p:sp>
        <p:nvSpPr>
          <p:cNvPr id="92" name="Google Shape;92;g2cbaa0e819f_1_0"/>
          <p:cNvSpPr txBox="1"/>
          <p:nvPr/>
        </p:nvSpPr>
        <p:spPr>
          <a:xfrm>
            <a:off x="6713250" y="3068175"/>
            <a:ext cx="2151600" cy="13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PSNR Values ranges from 34.5 to 35.5 dB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SSIM Values ranges from 0.84 to 0.89 .</a:t>
            </a:r>
            <a:endParaRPr sz="1600">
              <a:solidFill>
                <a:schemeClr val="lt1"/>
              </a:solidFill>
              <a:latin typeface="Fira Sans"/>
              <a:ea typeface="Fira Sans"/>
              <a:cs typeface="Fira Sans"/>
              <a:sym typeface="Fira Sans"/>
            </a:endParaRPr>
          </a:p>
        </p:txBody>
      </p:sp>
      <p:sp>
        <p:nvSpPr>
          <p:cNvPr id="93" name="Google Shape;93;g2cbaa0e819f_1_0"/>
          <p:cNvSpPr txBox="1"/>
          <p:nvPr/>
        </p:nvSpPr>
        <p:spPr>
          <a:xfrm>
            <a:off x="6713250" y="1151650"/>
            <a:ext cx="2202900" cy="16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chemeClr val="lt1"/>
                </a:solidFill>
                <a:latin typeface="Fira Sans"/>
                <a:ea typeface="Fira Sans"/>
                <a:cs typeface="Fira Sans"/>
                <a:sym typeface="Fira Sans"/>
              </a:rPr>
              <a:t>Model was trained for 14 epochs.</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MSE loss = </a:t>
            </a:r>
            <a:r>
              <a:rPr lang="en-IN" sz="1000">
                <a:solidFill>
                  <a:schemeClr val="dk1"/>
                </a:solidFill>
                <a:highlight>
                  <a:srgbClr val="FFFFFF"/>
                </a:highlight>
              </a:rPr>
              <a:t>9.4791e-04</a:t>
            </a:r>
            <a:endParaRPr sz="1000">
              <a:solidFill>
                <a:schemeClr val="dk1"/>
              </a:solidFill>
              <a:highlight>
                <a:srgbClr val="FFFFFF"/>
              </a:highlight>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a:p>
            <a:pPr indent="0" lvl="0" marL="0" rtl="0" algn="l">
              <a:spcBef>
                <a:spcPts val="0"/>
              </a:spcBef>
              <a:spcAft>
                <a:spcPts val="0"/>
              </a:spcAft>
              <a:buNone/>
            </a:pPr>
            <a:r>
              <a:rPr lang="en-IN" sz="1600">
                <a:solidFill>
                  <a:schemeClr val="lt1"/>
                </a:solidFill>
                <a:latin typeface="Fira Sans"/>
                <a:ea typeface="Fira Sans"/>
                <a:cs typeface="Fira Sans"/>
                <a:sym typeface="Fira Sans"/>
              </a:rPr>
              <a:t>Val loss = </a:t>
            </a:r>
            <a:r>
              <a:rPr lang="en-IN" sz="1000">
                <a:solidFill>
                  <a:schemeClr val="dk1"/>
                </a:solidFill>
                <a:highlight>
                  <a:srgbClr val="FFFFFF"/>
                </a:highlight>
              </a:rPr>
              <a:t>3.0963e-04</a:t>
            </a:r>
            <a:endParaRPr sz="1000">
              <a:solidFill>
                <a:schemeClr val="dk1"/>
              </a:solidFill>
              <a:highlight>
                <a:srgbClr val="FFFFFF"/>
              </a:highlight>
            </a:endParaRPr>
          </a:p>
          <a:p>
            <a:pPr indent="0" lvl="0" marL="0" rtl="0" algn="l">
              <a:spcBef>
                <a:spcPts val="0"/>
              </a:spcBef>
              <a:spcAft>
                <a:spcPts val="0"/>
              </a:spcAft>
              <a:buNone/>
            </a:pPr>
            <a:r>
              <a:t/>
            </a:r>
            <a:endParaRPr sz="1600">
              <a:solidFill>
                <a:schemeClr val="lt1"/>
              </a:solidFill>
              <a:latin typeface="Fira Sans"/>
              <a:ea typeface="Fira Sans"/>
              <a:cs typeface="Fira Sans"/>
              <a:sym typeface="Fira Sans"/>
            </a:endParaRPr>
          </a:p>
        </p:txBody>
      </p:sp>
      <p:pic>
        <p:nvPicPr>
          <p:cNvPr id="94" name="Google Shape;94;g2cbaa0e819f_1_0"/>
          <p:cNvPicPr preferRelativeResize="0"/>
          <p:nvPr/>
        </p:nvPicPr>
        <p:blipFill>
          <a:blip r:embed="rId3">
            <a:alphaModFix/>
          </a:blip>
          <a:stretch>
            <a:fillRect/>
          </a:stretch>
        </p:blipFill>
        <p:spPr>
          <a:xfrm>
            <a:off x="421339" y="1017925"/>
            <a:ext cx="4360147" cy="1369695"/>
          </a:xfrm>
          <a:prstGeom prst="rect">
            <a:avLst/>
          </a:prstGeom>
          <a:noFill/>
          <a:ln>
            <a:noFill/>
          </a:ln>
        </p:spPr>
      </p:pic>
      <p:pic>
        <p:nvPicPr>
          <p:cNvPr id="95" name="Google Shape;95;g2cbaa0e819f_1_0"/>
          <p:cNvPicPr preferRelativeResize="0"/>
          <p:nvPr/>
        </p:nvPicPr>
        <p:blipFill>
          <a:blip r:embed="rId4">
            <a:alphaModFix/>
          </a:blip>
          <a:stretch>
            <a:fillRect/>
          </a:stretch>
        </p:blipFill>
        <p:spPr>
          <a:xfrm>
            <a:off x="377800" y="794950"/>
            <a:ext cx="6041373" cy="1871400"/>
          </a:xfrm>
          <a:prstGeom prst="rect">
            <a:avLst/>
          </a:prstGeom>
          <a:noFill/>
          <a:ln>
            <a:noFill/>
          </a:ln>
        </p:spPr>
      </p:pic>
      <p:pic>
        <p:nvPicPr>
          <p:cNvPr id="96" name="Google Shape;96;g2cbaa0e819f_1_0"/>
          <p:cNvPicPr preferRelativeResize="0"/>
          <p:nvPr/>
        </p:nvPicPr>
        <p:blipFill>
          <a:blip r:embed="rId3">
            <a:alphaModFix/>
          </a:blip>
          <a:stretch>
            <a:fillRect/>
          </a:stretch>
        </p:blipFill>
        <p:spPr>
          <a:xfrm>
            <a:off x="377800" y="2760326"/>
            <a:ext cx="6041374" cy="2176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egant Galaxy Background Breakthrough XL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JANGID</dc:creator>
</cp:coreProperties>
</file>